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2" d="100"/>
          <a:sy n="72" d="100"/>
        </p:scale>
        <p:origin x="-1104"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FF18B08-829B-4727-8058-FF843DC07C51}" type="datetimeFigureOut">
              <a:rPr lang="en-US" smtClean="0"/>
              <a:t>4/24/2012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7318B2E-0C5D-4C2A-B0BB-E76D84A42111}"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465BAF2F-945E-4935-9942-D358967AA945}" type="datetimeFigureOut">
              <a:rPr lang="en-US" smtClean="0"/>
              <a:t>4/24/2012</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81DE6515-E083-4760-A0A3-3581259EC848}" type="slidenum">
              <a:rPr lang="en-US" smtClean="0"/>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65BAF2F-945E-4935-9942-D358967AA945}" type="datetimeFigureOut">
              <a:rPr lang="en-US" smtClean="0"/>
              <a:t>4/24/2012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DE6515-E083-4760-A0A3-3581259EC848}"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65BAF2F-945E-4935-9942-D358967AA945}" type="datetimeFigureOut">
              <a:rPr lang="en-US" smtClean="0"/>
              <a:t>4/24/2012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DE6515-E083-4760-A0A3-3581259EC848}"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65BAF2F-945E-4935-9942-D358967AA945}" type="datetimeFigureOut">
              <a:rPr lang="en-US" smtClean="0"/>
              <a:t>4/24/2012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DE6515-E083-4760-A0A3-3581259EC848}"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465BAF2F-945E-4935-9942-D358967AA945}" type="datetimeFigureOut">
              <a:rPr lang="en-US" smtClean="0"/>
              <a:t>4/24/2012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81DE6515-E083-4760-A0A3-3581259EC848}"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65BAF2F-945E-4935-9942-D358967AA945}" type="datetimeFigureOut">
              <a:rPr lang="en-US" smtClean="0"/>
              <a:t>4/24/2012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DE6515-E083-4760-A0A3-3581259EC848}"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465BAF2F-945E-4935-9942-D358967AA945}" type="datetimeFigureOut">
              <a:rPr lang="en-US" smtClean="0"/>
              <a:t>4/24/2012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1DE6515-E083-4760-A0A3-3581259EC848}"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465BAF2F-945E-4935-9942-D358967AA945}" type="datetimeFigureOut">
              <a:rPr lang="en-US" smtClean="0"/>
              <a:t>4/24/2012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1DE6515-E083-4760-A0A3-3581259EC848}"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5BAF2F-945E-4935-9942-D358967AA945}" type="datetimeFigureOut">
              <a:rPr lang="en-US" smtClean="0"/>
              <a:t>4/24/2012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1DE6515-E083-4760-A0A3-3581259EC84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65BAF2F-945E-4935-9942-D358967AA945}" type="datetimeFigureOut">
              <a:rPr lang="en-US" smtClean="0"/>
              <a:t>4/24/2012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DE6515-E083-4760-A0A3-3581259EC848}"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65BAF2F-945E-4935-9942-D358967AA945}" type="datetimeFigureOut">
              <a:rPr lang="en-US" smtClean="0"/>
              <a:t>4/24/2012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DE6515-E083-4760-A0A3-3581259EC848}"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465BAF2F-945E-4935-9942-D358967AA945}" type="datetimeFigureOut">
              <a:rPr lang="en-US" smtClean="0"/>
              <a:t>4/24/2012</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81DE6515-E083-4760-A0A3-3581259EC848}"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 Id="rId5" Type="http://schemas.openxmlformats.org/officeDocument/2006/relationships/image" Target="../media/image33.gif"/><Relationship Id="rId4" Type="http://schemas.openxmlformats.org/officeDocument/2006/relationships/image" Target="../media/image32.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5.gif"/><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7.gif"/><Relationship Id="rId2" Type="http://schemas.openxmlformats.org/officeDocument/2006/relationships/image" Target="../media/image36.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1.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48.gif"/><Relationship Id="rId3" Type="http://schemas.openxmlformats.org/officeDocument/2006/relationships/image" Target="../media/image43.jpeg"/><Relationship Id="rId7" Type="http://schemas.openxmlformats.org/officeDocument/2006/relationships/image" Target="../media/image47.jpeg"/><Relationship Id="rId2" Type="http://schemas.openxmlformats.org/officeDocument/2006/relationships/image" Target="../media/image42.gif"/><Relationship Id="rId1" Type="http://schemas.openxmlformats.org/officeDocument/2006/relationships/slideLayout" Target="../slideLayouts/slideLayout2.xml"/><Relationship Id="rId6" Type="http://schemas.openxmlformats.org/officeDocument/2006/relationships/image" Target="../media/image46.gif"/><Relationship Id="rId5" Type="http://schemas.openxmlformats.org/officeDocument/2006/relationships/image" Target="../media/image45.jpeg"/><Relationship Id="rId4" Type="http://schemas.openxmlformats.org/officeDocument/2006/relationships/image" Target="../media/image44.jpeg"/></Relationships>
</file>

<file path=ppt/slides/_rels/slide26.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2.xml"/><Relationship Id="rId4" Type="http://schemas.openxmlformats.org/officeDocument/2006/relationships/image" Target="../media/image51.gi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2.xml"/><Relationship Id="rId5" Type="http://schemas.openxmlformats.org/officeDocument/2006/relationships/image" Target="../media/image55.jpeg"/><Relationship Id="rId4" Type="http://schemas.openxmlformats.org/officeDocument/2006/relationships/image" Target="../media/image54.jpeg"/></Relationships>
</file>

<file path=ppt/slides/_rels/slide29.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slideLayout" Target="../slideLayouts/slideLayout2.xml"/><Relationship Id="rId4" Type="http://schemas.openxmlformats.org/officeDocument/2006/relationships/image" Target="../media/image58.gif"/></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0.gif"/><Relationship Id="rId2" Type="http://schemas.openxmlformats.org/officeDocument/2006/relationships/image" Target="../media/image59.gif"/><Relationship Id="rId1" Type="http://schemas.openxmlformats.org/officeDocument/2006/relationships/slideLayout" Target="../slideLayouts/slideLayout2.xml"/><Relationship Id="rId4" Type="http://schemas.openxmlformats.org/officeDocument/2006/relationships/image" Target="../media/image61.gif"/></Relationships>
</file>

<file path=ppt/slides/_rels/slide31.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64.gif"/><Relationship Id="rId7" Type="http://schemas.openxmlformats.org/officeDocument/2006/relationships/image" Target="../media/image68.png"/><Relationship Id="rId2" Type="http://schemas.openxmlformats.org/officeDocument/2006/relationships/image" Target="../media/image63.jpeg"/><Relationship Id="rId1" Type="http://schemas.openxmlformats.org/officeDocument/2006/relationships/slideLayout" Target="../slideLayouts/slideLayout2.xml"/><Relationship Id="rId6" Type="http://schemas.openxmlformats.org/officeDocument/2006/relationships/image" Target="../media/image67.gif"/><Relationship Id="rId5" Type="http://schemas.openxmlformats.org/officeDocument/2006/relationships/image" Target="../media/image66.jpeg"/><Relationship Id="rId4" Type="http://schemas.openxmlformats.org/officeDocument/2006/relationships/image" Target="../media/image65.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gif"/></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gif"/><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762000"/>
            <a:ext cx="4191000" cy="3505200"/>
          </a:xfrm>
        </p:spPr>
        <p:txBody>
          <a:bodyPr>
            <a:normAutofit fontScale="92500" lnSpcReduction="10000"/>
          </a:bodyPr>
          <a:lstStyle/>
          <a:p>
            <a:r>
              <a:rPr lang="en-US" b="1" u="sng" dirty="0" err="1" smtClean="0"/>
              <a:t>Anticodon</a:t>
            </a:r>
            <a:r>
              <a:rPr lang="en-US" dirty="0" smtClean="0"/>
              <a:t>: three nucleotides on the RNA that are complementary to the sequence of a </a:t>
            </a:r>
            <a:r>
              <a:rPr lang="en-US" dirty="0" err="1" smtClean="0"/>
              <a:t>codon</a:t>
            </a:r>
            <a:r>
              <a:rPr lang="en-US" dirty="0" smtClean="0"/>
              <a:t> in mRNA.</a:t>
            </a:r>
          </a:p>
          <a:p>
            <a:r>
              <a:rPr lang="en-US" dirty="0" smtClean="0"/>
              <a:t>Initiation, Elongation, Termination, Disassembly</a:t>
            </a:r>
            <a:endParaRPr lang="en-US" dirty="0"/>
          </a:p>
        </p:txBody>
      </p:sp>
      <p:sp>
        <p:nvSpPr>
          <p:cNvPr id="4" name="Rectangle 3"/>
          <p:cNvSpPr/>
          <p:nvPr/>
        </p:nvSpPr>
        <p:spPr>
          <a:xfrm>
            <a:off x="0" y="0"/>
            <a:ext cx="4073552" cy="923330"/>
          </a:xfrm>
          <a:prstGeom prst="rect">
            <a:avLst/>
          </a:prstGeom>
          <a:noFill/>
        </p:spPr>
        <p:txBody>
          <a:bodyPr wrap="none" lIns="91440" tIns="45720" rIns="91440" bIns="45720">
            <a:spAutoFit/>
          </a:bodyPr>
          <a:lstStyle/>
          <a:p>
            <a:pPr algn="ct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Jokerman" pitchFamily="82" charset="0"/>
              </a:rPr>
              <a:t>Translation</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Jokerman" pitchFamily="82" charset="0"/>
            </a:endParaRPr>
          </a:p>
        </p:txBody>
      </p:sp>
      <p:pic>
        <p:nvPicPr>
          <p:cNvPr id="4098" name="Picture 2" descr="http://www.dna-sequencing-service.com/wp-content/uploads/2010/07/translation-dna.gif"/>
          <p:cNvPicPr>
            <a:picLocks noChangeAspect="1" noChangeArrowheads="1"/>
          </p:cNvPicPr>
          <p:nvPr/>
        </p:nvPicPr>
        <p:blipFill>
          <a:blip r:embed="rId2" cstate="print"/>
          <a:srcRect/>
          <a:stretch>
            <a:fillRect/>
          </a:stretch>
        </p:blipFill>
        <p:spPr bwMode="auto">
          <a:xfrm>
            <a:off x="4356055" y="0"/>
            <a:ext cx="4787945" cy="3505200"/>
          </a:xfrm>
          <a:prstGeom prst="rect">
            <a:avLst/>
          </a:prstGeom>
          <a:noFill/>
        </p:spPr>
      </p:pic>
      <p:pic>
        <p:nvPicPr>
          <p:cNvPr id="4100" name="Picture 4" descr="http://www.nobelprize.org/educational/medicine/dna/a/translation/pics/translation2.gif"/>
          <p:cNvPicPr>
            <a:picLocks noChangeAspect="1" noChangeArrowheads="1"/>
          </p:cNvPicPr>
          <p:nvPr/>
        </p:nvPicPr>
        <p:blipFill>
          <a:blip r:embed="rId3" cstate="print"/>
          <a:srcRect/>
          <a:stretch>
            <a:fillRect/>
          </a:stretch>
        </p:blipFill>
        <p:spPr bwMode="auto">
          <a:xfrm>
            <a:off x="4348614" y="3505200"/>
            <a:ext cx="4795386" cy="3352800"/>
          </a:xfrm>
          <a:prstGeom prst="rect">
            <a:avLst/>
          </a:prstGeom>
          <a:noFill/>
        </p:spPr>
      </p:pic>
      <p:pic>
        <p:nvPicPr>
          <p:cNvPr id="4102" name="Picture 6" descr="http://www.frontiers-in-genetics.org/en/pictures/translation_1.jpg"/>
          <p:cNvPicPr>
            <a:picLocks noChangeAspect="1" noChangeArrowheads="1"/>
          </p:cNvPicPr>
          <p:nvPr/>
        </p:nvPicPr>
        <p:blipFill>
          <a:blip r:embed="rId4" cstate="print"/>
          <a:srcRect/>
          <a:stretch>
            <a:fillRect/>
          </a:stretch>
        </p:blipFill>
        <p:spPr bwMode="auto">
          <a:xfrm>
            <a:off x="609600" y="4114800"/>
            <a:ext cx="3048000" cy="274320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152400" y="762000"/>
            <a:ext cx="2971800" cy="6096000"/>
          </a:xfrm>
        </p:spPr>
        <p:txBody>
          <a:bodyPr>
            <a:normAutofit fontScale="92500" lnSpcReduction="10000"/>
          </a:bodyPr>
          <a:lstStyle/>
          <a:p>
            <a:r>
              <a:rPr lang="en-US" b="1" u="sng" dirty="0" smtClean="0"/>
              <a:t>Mitosis: </a:t>
            </a:r>
            <a:r>
              <a:rPr lang="en-US" dirty="0" smtClean="0"/>
              <a:t>in eukaryotic cells, a process of cell division that forms two new nuclei, each of which has the same number of </a:t>
            </a:r>
            <a:r>
              <a:rPr lang="en-US" dirty="0" err="1" smtClean="0"/>
              <a:t>choromosomes</a:t>
            </a:r>
            <a:endParaRPr lang="en-US" dirty="0" smtClean="0"/>
          </a:p>
          <a:p>
            <a:r>
              <a:rPr lang="en-US" dirty="0" smtClean="0"/>
              <a:t>Body Cells (skin, etc.)</a:t>
            </a:r>
          </a:p>
          <a:p>
            <a:r>
              <a:rPr lang="en-US" dirty="0" smtClean="0"/>
              <a:t>5 steps</a:t>
            </a:r>
          </a:p>
          <a:p>
            <a:r>
              <a:rPr lang="en-US" dirty="0" smtClean="0"/>
              <a:t>2 identical daughter cells (Diploid)</a:t>
            </a:r>
            <a:endParaRPr lang="en-US" dirty="0"/>
          </a:p>
        </p:txBody>
      </p:sp>
      <p:sp>
        <p:nvSpPr>
          <p:cNvPr id="4" name="Rectangle 3"/>
          <p:cNvSpPr/>
          <p:nvPr/>
        </p:nvSpPr>
        <p:spPr>
          <a:xfrm>
            <a:off x="152400" y="0"/>
            <a:ext cx="2585964" cy="923330"/>
          </a:xfrm>
          <a:prstGeom prst="rect">
            <a:avLst/>
          </a:prstGeom>
          <a:noFill/>
        </p:spPr>
        <p:txBody>
          <a:bodyPr wrap="none" lIns="91440" tIns="45720" rIns="91440" bIns="45720">
            <a:spAutoFit/>
          </a:bodyPr>
          <a:lstStyle/>
          <a:p>
            <a:pPr algn="ct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Jokerman" pitchFamily="82" charset="0"/>
              </a:rPr>
              <a:t>Mitosis</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Jokerman" pitchFamily="82" charset="0"/>
            </a:endParaRPr>
          </a:p>
        </p:txBody>
      </p:sp>
      <p:pic>
        <p:nvPicPr>
          <p:cNvPr id="16386" name="Picture 2" descr="http://1.bp.blogspot.com/-REgs3iXZ_j4/TWLAA46VLWI/AAAAAAAAGi0/P9UQb7-0P64/s1600/mitosis_phases1.jpg"/>
          <p:cNvPicPr>
            <a:picLocks noChangeAspect="1" noChangeArrowheads="1"/>
          </p:cNvPicPr>
          <p:nvPr/>
        </p:nvPicPr>
        <p:blipFill>
          <a:blip r:embed="rId2" cstate="print"/>
          <a:srcRect/>
          <a:stretch>
            <a:fillRect/>
          </a:stretch>
        </p:blipFill>
        <p:spPr bwMode="auto">
          <a:xfrm>
            <a:off x="2887579" y="1"/>
            <a:ext cx="6256421" cy="685800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838200"/>
            <a:ext cx="3429000" cy="6019800"/>
          </a:xfrm>
        </p:spPr>
        <p:txBody>
          <a:bodyPr>
            <a:normAutofit fontScale="85000" lnSpcReduction="20000"/>
          </a:bodyPr>
          <a:lstStyle/>
          <a:p>
            <a:r>
              <a:rPr lang="en-US" b="1" u="sng" dirty="0" smtClean="0"/>
              <a:t>Meiosis:</a:t>
            </a:r>
            <a:r>
              <a:rPr lang="en-US" dirty="0" smtClean="0"/>
              <a:t> A process in cell division during which the number of chromosomes decreases to half the original number by two divisions of the nucleus, which results in the production of sex cells (gametes or spores)</a:t>
            </a:r>
          </a:p>
          <a:p>
            <a:r>
              <a:rPr lang="en-US" dirty="0" smtClean="0"/>
              <a:t>Sex cells (gametes)</a:t>
            </a:r>
          </a:p>
          <a:p>
            <a:r>
              <a:rPr lang="en-US" dirty="0" smtClean="0"/>
              <a:t>Meiosis I and Meiosis II</a:t>
            </a:r>
          </a:p>
          <a:p>
            <a:r>
              <a:rPr lang="en-US" dirty="0" smtClean="0"/>
              <a:t>Sex cells (Haploid)</a:t>
            </a:r>
          </a:p>
          <a:p>
            <a:endParaRPr lang="en-US" dirty="0" smtClean="0"/>
          </a:p>
          <a:p>
            <a:endParaRPr lang="en-US" dirty="0" smtClean="0"/>
          </a:p>
          <a:p>
            <a:endParaRPr lang="en-US" dirty="0"/>
          </a:p>
        </p:txBody>
      </p:sp>
      <p:sp>
        <p:nvSpPr>
          <p:cNvPr id="4" name="Rectangle 3"/>
          <p:cNvSpPr/>
          <p:nvPr/>
        </p:nvSpPr>
        <p:spPr>
          <a:xfrm>
            <a:off x="0" y="0"/>
            <a:ext cx="2717411" cy="923330"/>
          </a:xfrm>
          <a:prstGeom prst="rect">
            <a:avLst/>
          </a:prstGeom>
        </p:spPr>
        <p:txBody>
          <a:bodyPr wrap="none">
            <a:spAutoFit/>
          </a:bodyPr>
          <a:lstStyle/>
          <a:p>
            <a:r>
              <a:rPr lang="en-US"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Jokerman" pitchFamily="82" charset="0"/>
              </a:rPr>
              <a:t>Meiosis</a:t>
            </a:r>
            <a:endParaRPr lang="en-US" sz="5400" dirty="0"/>
          </a:p>
        </p:txBody>
      </p:sp>
      <p:pic>
        <p:nvPicPr>
          <p:cNvPr id="105476" name="Picture 4" descr="http://www.biology.iupui.edu/biocourses/N100/images/meiosis1cropped.jpg"/>
          <p:cNvPicPr>
            <a:picLocks noChangeAspect="1" noChangeArrowheads="1"/>
          </p:cNvPicPr>
          <p:nvPr/>
        </p:nvPicPr>
        <p:blipFill>
          <a:blip r:embed="rId2" cstate="print"/>
          <a:srcRect/>
          <a:stretch>
            <a:fillRect/>
          </a:stretch>
        </p:blipFill>
        <p:spPr bwMode="auto">
          <a:xfrm>
            <a:off x="3429000" y="0"/>
            <a:ext cx="5715000" cy="3429000"/>
          </a:xfrm>
          <a:prstGeom prst="rect">
            <a:avLst/>
          </a:prstGeom>
          <a:noFill/>
        </p:spPr>
      </p:pic>
      <p:pic>
        <p:nvPicPr>
          <p:cNvPr id="105478" name="Picture 6" descr="http://www.biology.iupui.edu/biocourses/N100/images/meiosis2cropped.jpg"/>
          <p:cNvPicPr>
            <a:picLocks noChangeAspect="1" noChangeArrowheads="1"/>
          </p:cNvPicPr>
          <p:nvPr/>
        </p:nvPicPr>
        <p:blipFill>
          <a:blip r:embed="rId3" cstate="print"/>
          <a:srcRect/>
          <a:stretch>
            <a:fillRect/>
          </a:stretch>
        </p:blipFill>
        <p:spPr bwMode="auto">
          <a:xfrm>
            <a:off x="3429000" y="3352800"/>
            <a:ext cx="5715000" cy="3505200"/>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Rectangle 3"/>
          <p:cNvSpPr/>
          <p:nvPr/>
        </p:nvSpPr>
        <p:spPr>
          <a:xfrm>
            <a:off x="1447800" y="0"/>
            <a:ext cx="6348213" cy="923330"/>
          </a:xfrm>
          <a:prstGeom prst="rect">
            <a:avLst/>
          </a:prstGeom>
          <a:noFill/>
        </p:spPr>
        <p:txBody>
          <a:bodyPr wrap="none" lIns="91440" tIns="45720" rIns="91440" bIns="45720">
            <a:spAutoFit/>
          </a:bodyPr>
          <a:lstStyle/>
          <a:p>
            <a:pPr algn="ct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Jokerman" pitchFamily="82" charset="0"/>
              </a:rPr>
              <a:t>Mitosis VS Meiosis</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Jokerman" pitchFamily="82" charset="0"/>
            </a:endParaRPr>
          </a:p>
        </p:txBody>
      </p:sp>
      <p:pic>
        <p:nvPicPr>
          <p:cNvPr id="106498" name="Picture 2" descr="http://1.bp.blogspot.com/_9fjP8VHY7QM/TGCm3UjBXhI/AAAAAAAAAJw/QOW5D-F3bn4/s1600/mitosis%2520vs%2520meiosis%5B1%5D.jpg"/>
          <p:cNvPicPr>
            <a:picLocks noChangeAspect="1" noChangeArrowheads="1"/>
          </p:cNvPicPr>
          <p:nvPr/>
        </p:nvPicPr>
        <p:blipFill>
          <a:blip r:embed="rId2" cstate="print"/>
          <a:srcRect/>
          <a:stretch>
            <a:fillRect/>
          </a:stretch>
        </p:blipFill>
        <p:spPr bwMode="auto">
          <a:xfrm>
            <a:off x="0" y="838200"/>
            <a:ext cx="9143999" cy="6019800"/>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u="sng" dirty="0" smtClean="0"/>
              <a:t>Cancer: </a:t>
            </a:r>
            <a:r>
              <a:rPr lang="en-US" dirty="0" smtClean="0"/>
              <a:t>a tumor in which the cells begin dividing at an uncontrolled rate and become invasive.</a:t>
            </a:r>
            <a:endParaRPr lang="en-US" dirty="0"/>
          </a:p>
        </p:txBody>
      </p:sp>
      <p:sp>
        <p:nvSpPr>
          <p:cNvPr id="4" name="Rectangle 3"/>
          <p:cNvSpPr/>
          <p:nvPr/>
        </p:nvSpPr>
        <p:spPr>
          <a:xfrm>
            <a:off x="3124200" y="152400"/>
            <a:ext cx="2646879" cy="923330"/>
          </a:xfrm>
          <a:prstGeom prst="rect">
            <a:avLst/>
          </a:prstGeom>
          <a:noFill/>
        </p:spPr>
        <p:txBody>
          <a:bodyPr wrap="none" lIns="91440" tIns="45720" rIns="91440" bIns="45720">
            <a:spAutoFit/>
          </a:bodyPr>
          <a:lstStyle/>
          <a:p>
            <a:pPr algn="ct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Jokerman" pitchFamily="82" charset="0"/>
              </a:rPr>
              <a:t>Cancer</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Jokerman" pitchFamily="82" charset="0"/>
            </a:endParaRPr>
          </a:p>
        </p:txBody>
      </p:sp>
      <p:pic>
        <p:nvPicPr>
          <p:cNvPr id="107522" name="Picture 2" descr="http://www.cancer.gov/PublishedContent/Images/images/documents/4167b7ca-7e27-4eec-9855-640637dde5dc/cancer49.jpg"/>
          <p:cNvPicPr>
            <a:picLocks noChangeAspect="1" noChangeArrowheads="1"/>
          </p:cNvPicPr>
          <p:nvPr/>
        </p:nvPicPr>
        <p:blipFill>
          <a:blip r:embed="rId2" cstate="print"/>
          <a:srcRect/>
          <a:stretch>
            <a:fillRect/>
          </a:stretch>
        </p:blipFill>
        <p:spPr bwMode="auto">
          <a:xfrm>
            <a:off x="3714750" y="2771774"/>
            <a:ext cx="5429250" cy="4086226"/>
          </a:xfrm>
          <a:prstGeom prst="rect">
            <a:avLst/>
          </a:prstGeom>
          <a:noFill/>
        </p:spPr>
      </p:pic>
      <p:pic>
        <p:nvPicPr>
          <p:cNvPr id="107524" name="Picture 4" descr="http://petcancercenter.org/sitebuilder/images/Cancer_cell_growth-371x287.jpg"/>
          <p:cNvPicPr>
            <a:picLocks noChangeAspect="1" noChangeArrowheads="1"/>
          </p:cNvPicPr>
          <p:nvPr/>
        </p:nvPicPr>
        <p:blipFill>
          <a:blip r:embed="rId3" cstate="print"/>
          <a:srcRect/>
          <a:stretch>
            <a:fillRect/>
          </a:stretch>
        </p:blipFill>
        <p:spPr bwMode="auto">
          <a:xfrm>
            <a:off x="0" y="3276600"/>
            <a:ext cx="3762375" cy="2910518"/>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304800"/>
            <a:ext cx="8229600" cy="6553200"/>
          </a:xfrm>
        </p:spPr>
        <p:txBody>
          <a:bodyPr/>
          <a:lstStyle/>
          <a:p>
            <a:r>
              <a:rPr lang="en-US" b="1" dirty="0" smtClean="0"/>
              <a:t>Sample Item 16: </a:t>
            </a:r>
            <a:r>
              <a:rPr lang="en-US" dirty="0" smtClean="0"/>
              <a:t> Mitosis and meiosis are processes involved in cellular reproduction.  Which of the following describes an event that results from mitosis but NOT meiosis?</a:t>
            </a:r>
          </a:p>
          <a:p>
            <a:pPr marL="651510" indent="-514350">
              <a:buFont typeface="+mj-lt"/>
              <a:buAutoNum type="alphaUcPeriod"/>
            </a:pPr>
            <a:r>
              <a:rPr lang="en-US" dirty="0" smtClean="0"/>
              <a:t>two stages of cell division</a:t>
            </a:r>
          </a:p>
          <a:p>
            <a:pPr marL="651510" indent="-514350">
              <a:buFont typeface="+mj-lt"/>
              <a:buAutoNum type="alphaUcPeriod"/>
            </a:pPr>
            <a:r>
              <a:rPr lang="en-US" dirty="0" smtClean="0"/>
              <a:t>Replication of cellular genetic material</a:t>
            </a:r>
          </a:p>
          <a:p>
            <a:pPr marL="651510" indent="-514350">
              <a:buFont typeface="+mj-lt"/>
              <a:buAutoNum type="alphaUcPeriod"/>
            </a:pPr>
            <a:r>
              <a:rPr lang="en-US" dirty="0" smtClean="0"/>
              <a:t>Daughter cells that are identical to the parent cell</a:t>
            </a:r>
          </a:p>
          <a:p>
            <a:pPr marL="651510" indent="-514350">
              <a:buFont typeface="+mj-lt"/>
              <a:buAutoNum type="alphaUcPeriod"/>
            </a:pPr>
            <a:r>
              <a:rPr lang="en-US" dirty="0" smtClean="0"/>
              <a:t>Four daughter cells that are produced from each parent cell</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nodeType="clickEffect">
                                  <p:stCondLst>
                                    <p:cond delay="0"/>
                                  </p:stCondLst>
                                  <p:iterate type="lt">
                                    <p:tmAbs val="25"/>
                                  </p:iterate>
                                  <p:childTnLst>
                                    <p:set>
                                      <p:cBhvr override="childStyle">
                                        <p:cTn id="6" dur="indefinite"/>
                                        <p:tgtEl>
                                          <p:spTgt spid="3">
                                            <p:txEl>
                                              <p:pRg st="3" end="3"/>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219200"/>
            <a:ext cx="5105400" cy="5638800"/>
          </a:xfrm>
        </p:spPr>
        <p:txBody>
          <a:bodyPr>
            <a:normAutofit fontScale="85000" lnSpcReduction="20000"/>
          </a:bodyPr>
          <a:lstStyle/>
          <a:p>
            <a:r>
              <a:rPr lang="en-US" dirty="0" smtClean="0"/>
              <a:t>Birth Rate VS Death Rate</a:t>
            </a:r>
          </a:p>
          <a:p>
            <a:r>
              <a:rPr lang="en-US" b="1" u="sng" dirty="0" smtClean="0"/>
              <a:t>Immigration</a:t>
            </a:r>
            <a:r>
              <a:rPr lang="en-US" dirty="0" smtClean="0"/>
              <a:t>: the movement of an individual or group </a:t>
            </a:r>
            <a:r>
              <a:rPr lang="en-US" b="1" dirty="0" smtClean="0"/>
              <a:t>INTO</a:t>
            </a:r>
            <a:r>
              <a:rPr lang="en-US" dirty="0" smtClean="0"/>
              <a:t> an area</a:t>
            </a:r>
          </a:p>
          <a:p>
            <a:r>
              <a:rPr lang="en-US" b="1" u="sng" dirty="0" smtClean="0"/>
              <a:t>Emigration</a:t>
            </a:r>
            <a:r>
              <a:rPr lang="en-US" dirty="0" smtClean="0"/>
              <a:t>: the movement of an individual or group </a:t>
            </a:r>
            <a:r>
              <a:rPr lang="en-US" b="1" dirty="0" smtClean="0"/>
              <a:t>OUT</a:t>
            </a:r>
            <a:r>
              <a:rPr lang="en-US" dirty="0" smtClean="0"/>
              <a:t> of an area</a:t>
            </a:r>
          </a:p>
          <a:p>
            <a:r>
              <a:rPr lang="en-US" b="1" u="sng" dirty="0" smtClean="0"/>
              <a:t>Limiting Factors</a:t>
            </a:r>
            <a:r>
              <a:rPr lang="en-US" dirty="0" smtClean="0"/>
              <a:t>: an environmental factor that prevents an organism or population from reaching its full potential of distribution or activity</a:t>
            </a:r>
          </a:p>
          <a:p>
            <a:pPr lvl="1"/>
            <a:r>
              <a:rPr lang="en-US" dirty="0" smtClean="0"/>
              <a:t>Food, habitat size, weather, etc.</a:t>
            </a:r>
          </a:p>
          <a:p>
            <a:r>
              <a:rPr lang="en-US" b="1" u="sng" dirty="0" smtClean="0"/>
              <a:t>Carrying capacity</a:t>
            </a:r>
            <a:r>
              <a:rPr lang="en-US" dirty="0" smtClean="0"/>
              <a:t>: The largest population that an environment can support at any given time.</a:t>
            </a:r>
          </a:p>
        </p:txBody>
      </p:sp>
      <p:sp>
        <p:nvSpPr>
          <p:cNvPr id="4" name="Rectangle 3"/>
          <p:cNvSpPr/>
          <p:nvPr/>
        </p:nvSpPr>
        <p:spPr>
          <a:xfrm>
            <a:off x="1066800" y="228600"/>
            <a:ext cx="5516255" cy="923330"/>
          </a:xfrm>
          <a:prstGeom prst="rect">
            <a:avLst/>
          </a:prstGeom>
          <a:noFill/>
        </p:spPr>
        <p:txBody>
          <a:bodyPr wrap="none" lIns="91440" tIns="45720" rIns="91440" bIns="45720">
            <a:spAutoFit/>
          </a:bodyPr>
          <a:lstStyle/>
          <a:p>
            <a:pPr algn="ct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Jokerman" pitchFamily="82" charset="0"/>
              </a:rPr>
              <a:t>Population Size</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Jokerman" pitchFamily="82" charset="0"/>
            </a:endParaRPr>
          </a:p>
        </p:txBody>
      </p:sp>
      <p:pic>
        <p:nvPicPr>
          <p:cNvPr id="108546" name="Picture 2" descr="http://homepage.mac.com/eannaoboyle/8sci/Biology/ecology/images/n8ecol_img_20.jpg"/>
          <p:cNvPicPr>
            <a:picLocks noChangeAspect="1" noChangeArrowheads="1"/>
          </p:cNvPicPr>
          <p:nvPr/>
        </p:nvPicPr>
        <p:blipFill>
          <a:blip r:embed="rId2" cstate="print"/>
          <a:srcRect/>
          <a:stretch>
            <a:fillRect/>
          </a:stretch>
        </p:blipFill>
        <p:spPr bwMode="auto">
          <a:xfrm>
            <a:off x="5105400" y="3124200"/>
            <a:ext cx="4038600" cy="3733800"/>
          </a:xfrm>
          <a:prstGeom prst="rect">
            <a:avLst/>
          </a:prstGeom>
          <a:noFill/>
        </p:spPr>
      </p:pic>
      <p:pic>
        <p:nvPicPr>
          <p:cNvPr id="108548" name="Picture 4" descr="http://www.michigandnr.com/publications/pdfs/wildlife/viewingguide/images/eco_carrycapacity.jpg"/>
          <p:cNvPicPr>
            <a:picLocks noChangeAspect="1" noChangeArrowheads="1"/>
          </p:cNvPicPr>
          <p:nvPr/>
        </p:nvPicPr>
        <p:blipFill>
          <a:blip r:embed="rId3" cstate="print"/>
          <a:srcRect/>
          <a:stretch>
            <a:fillRect/>
          </a:stretch>
        </p:blipFill>
        <p:spPr bwMode="auto">
          <a:xfrm>
            <a:off x="7115175" y="0"/>
            <a:ext cx="2028825" cy="3124200"/>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624" name="Picture 8" descr="http://marinebio.org/i/biodiversity2.jpg"/>
          <p:cNvPicPr>
            <a:picLocks noChangeAspect="1" noChangeArrowheads="1"/>
          </p:cNvPicPr>
          <p:nvPr/>
        </p:nvPicPr>
        <p:blipFill>
          <a:blip r:embed="rId2" cstate="print"/>
          <a:srcRect/>
          <a:stretch>
            <a:fillRect/>
          </a:stretch>
        </p:blipFill>
        <p:spPr bwMode="auto">
          <a:xfrm>
            <a:off x="5638800" y="1371600"/>
            <a:ext cx="3505201" cy="3124200"/>
          </a:xfrm>
          <a:prstGeom prst="rect">
            <a:avLst/>
          </a:prstGeom>
          <a:noFill/>
        </p:spPr>
      </p:pic>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219200"/>
            <a:ext cx="3048000" cy="3276600"/>
          </a:xfrm>
        </p:spPr>
        <p:txBody>
          <a:bodyPr>
            <a:normAutofit lnSpcReduction="10000"/>
          </a:bodyPr>
          <a:lstStyle/>
          <a:p>
            <a:r>
              <a:rPr lang="en-US" dirty="0" smtClean="0"/>
              <a:t>Seasons</a:t>
            </a:r>
          </a:p>
          <a:p>
            <a:r>
              <a:rPr lang="en-US" dirty="0" smtClean="0"/>
              <a:t>Climate Change</a:t>
            </a:r>
          </a:p>
          <a:p>
            <a:r>
              <a:rPr lang="en-US" dirty="0" smtClean="0"/>
              <a:t>Succession</a:t>
            </a:r>
          </a:p>
          <a:p>
            <a:pPr lvl="1"/>
            <a:r>
              <a:rPr lang="en-US" dirty="0" smtClean="0"/>
              <a:t>Primary</a:t>
            </a:r>
          </a:p>
          <a:p>
            <a:pPr lvl="1"/>
            <a:r>
              <a:rPr lang="en-US" dirty="0" smtClean="0"/>
              <a:t>Secondary</a:t>
            </a:r>
          </a:p>
          <a:p>
            <a:r>
              <a:rPr lang="en-US" dirty="0" smtClean="0"/>
              <a:t>Biodiversity</a:t>
            </a:r>
          </a:p>
        </p:txBody>
      </p:sp>
      <p:sp>
        <p:nvSpPr>
          <p:cNvPr id="4" name="Rectangle 3"/>
          <p:cNvSpPr/>
          <p:nvPr/>
        </p:nvSpPr>
        <p:spPr>
          <a:xfrm>
            <a:off x="914400" y="457200"/>
            <a:ext cx="7561686" cy="923330"/>
          </a:xfrm>
          <a:prstGeom prst="rect">
            <a:avLst/>
          </a:prstGeom>
          <a:noFill/>
        </p:spPr>
        <p:txBody>
          <a:bodyPr wrap="none" lIns="91440" tIns="45720" rIns="91440" bIns="45720">
            <a:spAutoFit/>
          </a:bodyPr>
          <a:lstStyle/>
          <a:p>
            <a:pPr algn="ct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Jokerman" pitchFamily="82" charset="0"/>
              </a:rPr>
              <a:t>Changes in Ecosystem</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Jokerman" pitchFamily="82" charset="0"/>
            </a:endParaRPr>
          </a:p>
        </p:txBody>
      </p:sp>
      <p:pic>
        <p:nvPicPr>
          <p:cNvPr id="111618" name="Picture 2" descr="http://gregpeterslive.com/wp-content/uploads/2012/01/4_seasons_by_vxside.jpg"/>
          <p:cNvPicPr>
            <a:picLocks noChangeAspect="1" noChangeArrowheads="1"/>
          </p:cNvPicPr>
          <p:nvPr/>
        </p:nvPicPr>
        <p:blipFill>
          <a:blip r:embed="rId3" cstate="print"/>
          <a:srcRect/>
          <a:stretch>
            <a:fillRect/>
          </a:stretch>
        </p:blipFill>
        <p:spPr bwMode="auto">
          <a:xfrm rot="20738360">
            <a:off x="2481053" y="1612818"/>
            <a:ext cx="3505200" cy="2628900"/>
          </a:xfrm>
          <a:prstGeom prst="rect">
            <a:avLst/>
          </a:prstGeom>
          <a:noFill/>
        </p:spPr>
      </p:pic>
      <p:pic>
        <p:nvPicPr>
          <p:cNvPr id="111620" name="Picture 4" descr="http://media.web.britannica.com/eb-media/98/95198-036-2619E3FA.jpg"/>
          <p:cNvPicPr>
            <a:picLocks noChangeAspect="1" noChangeArrowheads="1"/>
          </p:cNvPicPr>
          <p:nvPr/>
        </p:nvPicPr>
        <p:blipFill>
          <a:blip r:embed="rId4" cstate="print"/>
          <a:srcRect/>
          <a:stretch>
            <a:fillRect/>
          </a:stretch>
        </p:blipFill>
        <p:spPr bwMode="auto">
          <a:xfrm>
            <a:off x="3886200" y="4419600"/>
            <a:ext cx="5257800" cy="2438400"/>
          </a:xfrm>
          <a:prstGeom prst="rect">
            <a:avLst/>
          </a:prstGeom>
          <a:noFill/>
        </p:spPr>
      </p:pic>
      <p:pic>
        <p:nvPicPr>
          <p:cNvPr id="111622" name="Picture 6" descr="http://www.geo.arizona.edu/Antevs/nats104/00lect20sucn1.gif"/>
          <p:cNvPicPr>
            <a:picLocks noChangeAspect="1" noChangeArrowheads="1"/>
          </p:cNvPicPr>
          <p:nvPr/>
        </p:nvPicPr>
        <p:blipFill>
          <a:blip r:embed="rId5" cstate="print"/>
          <a:srcRect/>
          <a:stretch>
            <a:fillRect/>
          </a:stretch>
        </p:blipFill>
        <p:spPr bwMode="auto">
          <a:xfrm>
            <a:off x="0" y="4438649"/>
            <a:ext cx="3886200" cy="2419351"/>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228600" y="228600"/>
            <a:ext cx="8610600" cy="6629400"/>
          </a:xfrm>
        </p:spPr>
        <p:txBody>
          <a:bodyPr>
            <a:normAutofit fontScale="92500" lnSpcReduction="10000"/>
          </a:bodyPr>
          <a:lstStyle/>
          <a:p>
            <a:r>
              <a:rPr lang="en-US" b="1" dirty="0" smtClean="0"/>
              <a:t>Sample Item 17: </a:t>
            </a:r>
            <a:r>
              <a:rPr lang="en-US" dirty="0" smtClean="0"/>
              <a:t> The number of pythons found throughout Everglades National Park has increased in recent years.  These huge snakes are not native to Florida and are believed to have been released into the wild by pet owners.  Wildlife biologist have initiate attempts to capture and remove these pythons.  Which statement </a:t>
            </a:r>
            <a:r>
              <a:rPr lang="en-US" b="1" dirty="0" smtClean="0"/>
              <a:t>best</a:t>
            </a:r>
            <a:r>
              <a:rPr lang="en-US" dirty="0" smtClean="0"/>
              <a:t> explains the biologists’ reason for removing these pythons from the Everglades?</a:t>
            </a:r>
          </a:p>
          <a:p>
            <a:pPr marL="651510" indent="-514350">
              <a:buFont typeface="+mj-lt"/>
              <a:buAutoNum type="alphaUcPeriod"/>
            </a:pPr>
            <a:r>
              <a:rPr lang="en-US" dirty="0" smtClean="0"/>
              <a:t>The pythons could upset the territorial boundaries of native organisms.</a:t>
            </a:r>
          </a:p>
          <a:p>
            <a:pPr marL="651510" indent="-514350">
              <a:buFont typeface="+mj-lt"/>
              <a:buAutoNum type="alphaUcPeriod"/>
            </a:pPr>
            <a:r>
              <a:rPr lang="en-US" dirty="0" smtClean="0"/>
              <a:t>They pythons could adapt to overcome diseases common to native snakes.</a:t>
            </a:r>
          </a:p>
          <a:p>
            <a:pPr marL="651510" indent="-514350">
              <a:buFont typeface="+mj-lt"/>
              <a:buAutoNum type="alphaUcPeriod"/>
            </a:pPr>
            <a:r>
              <a:rPr lang="en-US" dirty="0" smtClean="0"/>
              <a:t>The pythons could prey on native organisms and cause native populations to decline.</a:t>
            </a:r>
          </a:p>
          <a:p>
            <a:pPr marL="651510" indent="-514350">
              <a:buFont typeface="+mj-lt"/>
              <a:buAutoNum type="alphaUcPeriod"/>
            </a:pPr>
            <a:r>
              <a:rPr lang="en-US" dirty="0" smtClean="0"/>
              <a:t>The pythons could begin to interbreed with native snakes and produce a more successful species.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u="sng" dirty="0" smtClean="0"/>
              <a:t>Food web:</a:t>
            </a:r>
            <a:r>
              <a:rPr lang="en-US" dirty="0" smtClean="0"/>
              <a:t> a diagram that shows the feeding relationships among organisms in an ecosystem.</a:t>
            </a:r>
            <a:endParaRPr lang="en-US" dirty="0"/>
          </a:p>
        </p:txBody>
      </p:sp>
      <p:sp>
        <p:nvSpPr>
          <p:cNvPr id="5" name="Rectangle 4"/>
          <p:cNvSpPr/>
          <p:nvPr/>
        </p:nvSpPr>
        <p:spPr>
          <a:xfrm>
            <a:off x="2667000" y="304800"/>
            <a:ext cx="3611886" cy="923330"/>
          </a:xfrm>
          <a:prstGeom prst="rect">
            <a:avLst/>
          </a:prstGeom>
          <a:noFill/>
        </p:spPr>
        <p:txBody>
          <a:bodyPr wrap="none" lIns="91440" tIns="45720" rIns="91440" bIns="45720">
            <a:spAutoFit/>
          </a:bodyPr>
          <a:lstStyle/>
          <a:p>
            <a:pPr algn="ctr"/>
            <a:r>
              <a:rPr lang="en-US"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Jokerman" pitchFamily="82" charset="0"/>
              </a:rPr>
              <a:t>Food Web</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Jokerman" pitchFamily="82" charset="0"/>
            </a:endParaRPr>
          </a:p>
        </p:txBody>
      </p:sp>
      <p:pic>
        <p:nvPicPr>
          <p:cNvPr id="110596" name="Picture 4" descr="http://images.tutorvista.com/content/ecosystem/food-web-forest.jpeg"/>
          <p:cNvPicPr>
            <a:picLocks noChangeAspect="1" noChangeArrowheads="1"/>
          </p:cNvPicPr>
          <p:nvPr/>
        </p:nvPicPr>
        <p:blipFill>
          <a:blip r:embed="rId2" cstate="print"/>
          <a:srcRect/>
          <a:stretch>
            <a:fillRect/>
          </a:stretch>
        </p:blipFill>
        <p:spPr bwMode="auto">
          <a:xfrm>
            <a:off x="152400" y="3124200"/>
            <a:ext cx="4229100" cy="3028950"/>
          </a:xfrm>
          <a:prstGeom prst="rect">
            <a:avLst/>
          </a:prstGeom>
          <a:noFill/>
        </p:spPr>
      </p:pic>
      <p:pic>
        <p:nvPicPr>
          <p:cNvPr id="110598" name="Picture 6" descr="http://1.bp.blogspot.com/-di2t4svLSzM/TVlchmf11BI/AAAAAAAAAAQ/4g7o9jjmS2k/s1600/0_quiz-2.1-07.gif"/>
          <p:cNvPicPr>
            <a:picLocks noChangeAspect="1" noChangeArrowheads="1"/>
          </p:cNvPicPr>
          <p:nvPr/>
        </p:nvPicPr>
        <p:blipFill>
          <a:blip r:embed="rId3" cstate="print"/>
          <a:srcRect/>
          <a:stretch>
            <a:fillRect/>
          </a:stretch>
        </p:blipFill>
        <p:spPr bwMode="auto">
          <a:xfrm>
            <a:off x="4572000" y="2667000"/>
            <a:ext cx="4429125" cy="3857625"/>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13666" name="Picture 2" descr="http://yglesias.thinkprogress.org/wp-content/uploads/2011/05/energy-pyramid-biomass-pyramid-1.gif"/>
          <p:cNvPicPr>
            <a:picLocks noChangeAspect="1" noChangeArrowheads="1"/>
          </p:cNvPicPr>
          <p:nvPr/>
        </p:nvPicPr>
        <p:blipFill>
          <a:blip r:embed="rId2" cstate="print"/>
          <a:srcRect/>
          <a:stretch>
            <a:fillRect/>
          </a:stretch>
        </p:blipFill>
        <p:spPr bwMode="auto">
          <a:xfrm>
            <a:off x="0" y="2438400"/>
            <a:ext cx="4762500" cy="3800476"/>
          </a:xfrm>
          <a:prstGeom prst="rect">
            <a:avLst/>
          </a:prstGeom>
          <a:noFill/>
        </p:spPr>
      </p:pic>
      <p:sp>
        <p:nvSpPr>
          <p:cNvPr id="5" name="Rectangle 4"/>
          <p:cNvSpPr/>
          <p:nvPr/>
        </p:nvSpPr>
        <p:spPr>
          <a:xfrm>
            <a:off x="1676400" y="381000"/>
            <a:ext cx="5647700" cy="923330"/>
          </a:xfrm>
          <a:prstGeom prst="rect">
            <a:avLst/>
          </a:prstGeom>
          <a:noFill/>
        </p:spPr>
        <p:txBody>
          <a:bodyPr wrap="none" lIns="91440" tIns="45720" rIns="91440" bIns="45720">
            <a:spAutoFit/>
          </a:bodyPr>
          <a:lstStyle/>
          <a:p>
            <a:pPr algn="ct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Jokerman" pitchFamily="82" charset="0"/>
              </a:rPr>
              <a:t>Energy Pyramid</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Jokerman" pitchFamily="82" charset="0"/>
            </a:endParaRPr>
          </a:p>
        </p:txBody>
      </p:sp>
      <p:pic>
        <p:nvPicPr>
          <p:cNvPr id="113668" name="Picture 4" descr="http://www.mesa.edu.au/friends/seashores/images/energy_pyramid.gif"/>
          <p:cNvPicPr>
            <a:picLocks noChangeAspect="1" noChangeArrowheads="1"/>
          </p:cNvPicPr>
          <p:nvPr/>
        </p:nvPicPr>
        <p:blipFill>
          <a:blip r:embed="rId3" cstate="print"/>
          <a:srcRect/>
          <a:stretch>
            <a:fillRect/>
          </a:stretch>
        </p:blipFill>
        <p:spPr bwMode="auto">
          <a:xfrm>
            <a:off x="4114800" y="1371600"/>
            <a:ext cx="5029200" cy="334839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Photo Cookies"/>
          <p:cNvPicPr>
            <a:picLocks noChangeAspect="1" noChangeArrowheads="1"/>
          </p:cNvPicPr>
          <p:nvPr/>
        </p:nvPicPr>
        <p:blipFill>
          <a:blip r:embed="rId2" cstate="print"/>
          <a:srcRect/>
          <a:stretch>
            <a:fillRect/>
          </a:stretch>
        </p:blipFill>
        <p:spPr bwMode="auto">
          <a:xfrm>
            <a:off x="0" y="3121706"/>
            <a:ext cx="4876800" cy="3155269"/>
          </a:xfrm>
          <a:prstGeom prst="rect">
            <a:avLst/>
          </a:prstGeom>
          <a:noFill/>
        </p:spPr>
      </p:pic>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sp>
        <p:nvSpPr>
          <p:cNvPr id="4" name="Rectangle 3"/>
          <p:cNvSpPr/>
          <p:nvPr/>
        </p:nvSpPr>
        <p:spPr>
          <a:xfrm>
            <a:off x="1828800" y="381000"/>
            <a:ext cx="5593199" cy="923330"/>
          </a:xfrm>
          <a:prstGeom prst="rect">
            <a:avLst/>
          </a:prstGeom>
          <a:noFill/>
        </p:spPr>
        <p:txBody>
          <a:bodyPr wrap="none" lIns="91440" tIns="45720" rIns="91440" bIns="45720">
            <a:spAutoFit/>
          </a:bodyPr>
          <a:lstStyle/>
          <a:p>
            <a:pPr algn="ct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Jokerman" pitchFamily="82" charset="0"/>
              </a:rPr>
              <a:t>Cookie Analogy</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Jokerman" pitchFamily="82" charset="0"/>
            </a:endParaRPr>
          </a:p>
        </p:txBody>
      </p:sp>
      <p:pic>
        <p:nvPicPr>
          <p:cNvPr id="3074" name="Picture 2" descr="http://www.csus.edu/indiv/l/loom/gene%20expr/overview.jpg"/>
          <p:cNvPicPr>
            <a:picLocks noChangeAspect="1" noChangeArrowheads="1"/>
          </p:cNvPicPr>
          <p:nvPr/>
        </p:nvPicPr>
        <p:blipFill>
          <a:blip r:embed="rId3" cstate="print"/>
          <a:srcRect/>
          <a:stretch>
            <a:fillRect/>
          </a:stretch>
        </p:blipFill>
        <p:spPr bwMode="auto">
          <a:xfrm>
            <a:off x="3943956" y="1371600"/>
            <a:ext cx="5200044" cy="4012994"/>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295400"/>
            <a:ext cx="8229600" cy="4709160"/>
          </a:xfrm>
        </p:spPr>
        <p:txBody>
          <a:bodyPr/>
          <a:lstStyle/>
          <a:p>
            <a:r>
              <a:rPr lang="en-US" b="1" u="sng" dirty="0" smtClean="0"/>
              <a:t>Water cycle: </a:t>
            </a:r>
            <a:r>
              <a:rPr lang="en-US" dirty="0" smtClean="0"/>
              <a:t>the continuous movement of water between the atmosphere, the land, and the oceans.</a:t>
            </a:r>
            <a:endParaRPr lang="en-US" dirty="0"/>
          </a:p>
        </p:txBody>
      </p:sp>
      <p:sp>
        <p:nvSpPr>
          <p:cNvPr id="4" name="Rectangle 3"/>
          <p:cNvSpPr/>
          <p:nvPr/>
        </p:nvSpPr>
        <p:spPr>
          <a:xfrm>
            <a:off x="2590800" y="304800"/>
            <a:ext cx="3549370" cy="923330"/>
          </a:xfrm>
          <a:prstGeom prst="rect">
            <a:avLst/>
          </a:prstGeom>
          <a:noFill/>
        </p:spPr>
        <p:txBody>
          <a:bodyPr wrap="none" lIns="91440" tIns="45720" rIns="91440" bIns="45720">
            <a:spAutoFit/>
          </a:bodyPr>
          <a:lstStyle/>
          <a:p>
            <a:pPr algn="ct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Jokerman" pitchFamily="82" charset="0"/>
              </a:rPr>
              <a:t>H</a:t>
            </a:r>
            <a:r>
              <a:rPr lang="en-US" sz="36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Jokerman" pitchFamily="82" charset="0"/>
              </a:rPr>
              <a:t>2</a:t>
            </a: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Jokerman" pitchFamily="82" charset="0"/>
              </a:rPr>
              <a:t>O Cycle</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Jokerman" pitchFamily="82" charset="0"/>
            </a:endParaRPr>
          </a:p>
        </p:txBody>
      </p:sp>
      <p:pic>
        <p:nvPicPr>
          <p:cNvPr id="114690" name="Picture 2" descr="http://upload.wikimedia.org/wikipedia/commons/thumb/9/94/Water_cycle.png/320px-Water_cycle.png"/>
          <p:cNvPicPr>
            <a:picLocks noChangeAspect="1" noChangeArrowheads="1"/>
          </p:cNvPicPr>
          <p:nvPr/>
        </p:nvPicPr>
        <p:blipFill>
          <a:blip r:embed="rId2" cstate="print"/>
          <a:srcRect/>
          <a:stretch>
            <a:fillRect/>
          </a:stretch>
        </p:blipFill>
        <p:spPr bwMode="auto">
          <a:xfrm>
            <a:off x="0" y="2562224"/>
            <a:ext cx="9144000" cy="4295776"/>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143000"/>
            <a:ext cx="8229600" cy="4709160"/>
          </a:xfrm>
        </p:spPr>
        <p:txBody>
          <a:bodyPr/>
          <a:lstStyle/>
          <a:p>
            <a:r>
              <a:rPr lang="en-US" b="1" u="sng" dirty="0" smtClean="0"/>
              <a:t>Carbon Cycle: </a:t>
            </a:r>
            <a:r>
              <a:rPr lang="en-US" dirty="0" smtClean="0"/>
              <a:t>the movement of carbon from the nonliving environment into living things and back.</a:t>
            </a:r>
            <a:endParaRPr lang="en-US" b="1" u="sng" dirty="0"/>
          </a:p>
        </p:txBody>
      </p:sp>
      <p:sp>
        <p:nvSpPr>
          <p:cNvPr id="4" name="Rectangle 3"/>
          <p:cNvSpPr/>
          <p:nvPr/>
        </p:nvSpPr>
        <p:spPr>
          <a:xfrm>
            <a:off x="1905000" y="304800"/>
            <a:ext cx="4826962" cy="923330"/>
          </a:xfrm>
          <a:prstGeom prst="rect">
            <a:avLst/>
          </a:prstGeom>
          <a:noFill/>
        </p:spPr>
        <p:txBody>
          <a:bodyPr wrap="none" lIns="91440" tIns="45720" rIns="91440" bIns="45720">
            <a:spAutoFit/>
          </a:bodyPr>
          <a:lstStyle/>
          <a:p>
            <a:pPr algn="ct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Jokerman" pitchFamily="82" charset="0"/>
              </a:rPr>
              <a:t>Carbon Cycle</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Jokerman" pitchFamily="82" charset="0"/>
            </a:endParaRPr>
          </a:p>
        </p:txBody>
      </p:sp>
      <p:pic>
        <p:nvPicPr>
          <p:cNvPr id="115714" name="Picture 2" descr="http://earthobservatory.nasa.gov/Features/CarbonCycle/images/carbon_cycle.jpg"/>
          <p:cNvPicPr>
            <a:picLocks noChangeAspect="1" noChangeArrowheads="1"/>
          </p:cNvPicPr>
          <p:nvPr/>
        </p:nvPicPr>
        <p:blipFill>
          <a:blip r:embed="rId2" cstate="print"/>
          <a:srcRect/>
          <a:stretch>
            <a:fillRect/>
          </a:stretch>
        </p:blipFill>
        <p:spPr bwMode="auto">
          <a:xfrm>
            <a:off x="0" y="2514600"/>
            <a:ext cx="9144000" cy="4343400"/>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0"/>
            <a:ext cx="9144000" cy="6858000"/>
          </a:xfrm>
        </p:spPr>
        <p:txBody>
          <a:bodyPr>
            <a:normAutofit fontScale="70000" lnSpcReduction="20000"/>
          </a:bodyPr>
          <a:lstStyle/>
          <a:p>
            <a:r>
              <a:rPr lang="en-US" b="1" dirty="0" smtClean="0"/>
              <a:t>Sample Item 18: </a:t>
            </a:r>
            <a:r>
              <a:rPr lang="en-US" dirty="0" smtClean="0"/>
              <a:t>A team of ecologist observed feeding patterns of several populations in the desert.  The energy pyramid shown below depicts the feeding patterns the ecologists observed.</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b="1" dirty="0" smtClean="0"/>
          </a:p>
          <a:p>
            <a:pPr>
              <a:buNone/>
            </a:pPr>
            <a:r>
              <a:rPr lang="en-US" dirty="0" smtClean="0"/>
              <a:t>Which of the following </a:t>
            </a:r>
            <a:r>
              <a:rPr lang="en-US" b="1" dirty="0" smtClean="0"/>
              <a:t>best</a:t>
            </a:r>
            <a:r>
              <a:rPr lang="en-US" dirty="0" smtClean="0"/>
              <a:t> explains the difference in the amount of available energy in the </a:t>
            </a:r>
            <a:r>
              <a:rPr lang="en-US" dirty="0" err="1" smtClean="0"/>
              <a:t>trophic</a:t>
            </a:r>
            <a:r>
              <a:rPr lang="en-US" dirty="0" smtClean="0"/>
              <a:t> levels of the desert ecosystem ?</a:t>
            </a:r>
          </a:p>
          <a:p>
            <a:pPr marL="651510" indent="-514350">
              <a:buFont typeface="+mj-lt"/>
              <a:buAutoNum type="alphaUcPeriod"/>
            </a:pPr>
            <a:r>
              <a:rPr lang="en-US" dirty="0" smtClean="0"/>
              <a:t>There is less energy available in the producers because their tissues are less dense than those at higher </a:t>
            </a:r>
            <a:r>
              <a:rPr lang="en-US" dirty="0" err="1" smtClean="0"/>
              <a:t>trophic</a:t>
            </a:r>
            <a:r>
              <a:rPr lang="en-US" dirty="0" smtClean="0"/>
              <a:t> levels.</a:t>
            </a:r>
          </a:p>
          <a:p>
            <a:pPr marL="651510" indent="-514350">
              <a:buFont typeface="+mj-lt"/>
              <a:buAutoNum type="alphaUcPeriod"/>
            </a:pPr>
            <a:r>
              <a:rPr lang="en-US" dirty="0" smtClean="0"/>
              <a:t>There is more energy available in the second </a:t>
            </a:r>
            <a:r>
              <a:rPr lang="en-US" dirty="0" err="1" smtClean="0"/>
              <a:t>trophic</a:t>
            </a:r>
            <a:r>
              <a:rPr lang="en-US" dirty="0" smtClean="0"/>
              <a:t> level because less energy is needed for hunting compared to the higher </a:t>
            </a:r>
            <a:r>
              <a:rPr lang="en-US" dirty="0" err="1" smtClean="0"/>
              <a:t>trophic</a:t>
            </a:r>
            <a:r>
              <a:rPr lang="en-US" dirty="0" smtClean="0"/>
              <a:t> levels.</a:t>
            </a:r>
          </a:p>
          <a:p>
            <a:pPr marL="651510" indent="-514350">
              <a:buFont typeface="+mj-lt"/>
              <a:buAutoNum type="alphaUcPeriod"/>
            </a:pPr>
            <a:r>
              <a:rPr lang="en-US" dirty="0" smtClean="0"/>
              <a:t>There is more available energy in the birds of prey because they have greater muscle mass for storing energy than organisms in lower tropic levels have.</a:t>
            </a:r>
          </a:p>
          <a:p>
            <a:pPr marL="651510" indent="-514350">
              <a:buFont typeface="+mj-lt"/>
              <a:buAutoNum type="alphaUcPeriod"/>
            </a:pPr>
            <a:r>
              <a:rPr lang="en-US" dirty="0" smtClean="0"/>
              <a:t>There is less available energy in the fourth </a:t>
            </a:r>
            <a:r>
              <a:rPr lang="en-US" dirty="0" err="1" smtClean="0"/>
              <a:t>trophic</a:t>
            </a:r>
            <a:r>
              <a:rPr lang="en-US" dirty="0" smtClean="0"/>
              <a:t> level because of the loss of energy through metabolism in each of the lower </a:t>
            </a:r>
            <a:r>
              <a:rPr lang="en-US" dirty="0" err="1" smtClean="0"/>
              <a:t>trophic</a:t>
            </a:r>
            <a:r>
              <a:rPr lang="en-US" dirty="0" smtClean="0"/>
              <a:t> levels.</a:t>
            </a:r>
            <a:endParaRPr lang="en-US" dirty="0"/>
          </a:p>
        </p:txBody>
      </p:sp>
      <p:pic>
        <p:nvPicPr>
          <p:cNvPr id="54274" name="Picture 2"/>
          <p:cNvPicPr>
            <a:picLocks noChangeAspect="1" noChangeArrowheads="1"/>
          </p:cNvPicPr>
          <p:nvPr/>
        </p:nvPicPr>
        <p:blipFill>
          <a:blip r:embed="rId2" cstate="print"/>
          <a:srcRect/>
          <a:stretch>
            <a:fillRect/>
          </a:stretch>
        </p:blipFill>
        <p:spPr bwMode="auto">
          <a:xfrm>
            <a:off x="1752600" y="838200"/>
            <a:ext cx="5257800" cy="291131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0" y="1524000"/>
            <a:ext cx="3048000" cy="4709160"/>
          </a:xfrm>
        </p:spPr>
        <p:txBody>
          <a:bodyPr/>
          <a:lstStyle/>
          <a:p>
            <a:r>
              <a:rPr lang="en-US" dirty="0" smtClean="0"/>
              <a:t>Forests</a:t>
            </a:r>
          </a:p>
          <a:p>
            <a:r>
              <a:rPr lang="en-US" dirty="0" smtClean="0"/>
              <a:t>Fossil Fuels</a:t>
            </a:r>
          </a:p>
          <a:p>
            <a:pPr lvl="1"/>
            <a:r>
              <a:rPr lang="en-US" dirty="0" smtClean="0"/>
              <a:t>Energy</a:t>
            </a:r>
          </a:p>
          <a:p>
            <a:r>
              <a:rPr lang="en-US" dirty="0" smtClean="0"/>
              <a:t>Humans impact environment</a:t>
            </a:r>
            <a:endParaRPr lang="en-US" dirty="0"/>
          </a:p>
        </p:txBody>
      </p:sp>
      <p:sp>
        <p:nvSpPr>
          <p:cNvPr id="4" name="Rectangle 3"/>
          <p:cNvSpPr/>
          <p:nvPr/>
        </p:nvSpPr>
        <p:spPr>
          <a:xfrm>
            <a:off x="-1" y="0"/>
            <a:ext cx="9144001" cy="2308324"/>
          </a:xfrm>
          <a:prstGeom prst="rect">
            <a:avLst/>
          </a:prstGeom>
          <a:noFill/>
        </p:spPr>
        <p:txBody>
          <a:bodyPr wrap="square" lIns="91440" tIns="45720" rIns="91440" bIns="45720">
            <a:spAutoFit/>
          </a:bodyPr>
          <a:lstStyle/>
          <a:p>
            <a:pPr algn="ctr"/>
            <a:r>
              <a:rPr lang="en-US" sz="48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Jokerman" pitchFamily="82" charset="0"/>
              </a:rPr>
              <a:t>Renewable VS </a:t>
            </a:r>
          </a:p>
          <a:p>
            <a:pPr algn="ctr"/>
            <a:r>
              <a:rPr lang="en-US" sz="48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Jokerman" pitchFamily="82" charset="0"/>
              </a:rPr>
              <a:t>Non-Renewable </a:t>
            </a:r>
          </a:p>
          <a:p>
            <a:pPr algn="ctr"/>
            <a:r>
              <a:rPr lang="en-US" sz="48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Jokerman" pitchFamily="82" charset="0"/>
              </a:rPr>
              <a:t>Resources</a:t>
            </a:r>
            <a:endParaRPr lang="en-US" sz="48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Jokerman" pitchFamily="82" charset="0"/>
            </a:endParaRPr>
          </a:p>
        </p:txBody>
      </p:sp>
      <p:pic>
        <p:nvPicPr>
          <p:cNvPr id="116738" name="Picture 2" descr="http://schoolworkhelper.net/wp-content/uploads/2010/09/renewable-vs-non.gif"/>
          <p:cNvPicPr>
            <a:picLocks noChangeAspect="1" noChangeArrowheads="1"/>
          </p:cNvPicPr>
          <p:nvPr/>
        </p:nvPicPr>
        <p:blipFill>
          <a:blip r:embed="rId2" cstate="print"/>
          <a:srcRect/>
          <a:stretch>
            <a:fillRect/>
          </a:stretch>
        </p:blipFill>
        <p:spPr bwMode="auto">
          <a:xfrm>
            <a:off x="1600200" y="2590800"/>
            <a:ext cx="7543800" cy="4267200"/>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0"/>
            <a:ext cx="9144000" cy="6858000"/>
          </a:xfrm>
        </p:spPr>
        <p:txBody>
          <a:bodyPr>
            <a:normAutofit fontScale="92500" lnSpcReduction="20000"/>
          </a:bodyPr>
          <a:lstStyle/>
          <a:p>
            <a:r>
              <a:rPr lang="en-US" b="1" dirty="0" smtClean="0"/>
              <a:t>Sample Item 19: </a:t>
            </a:r>
            <a:r>
              <a:rPr lang="en-US" dirty="0" smtClean="0"/>
              <a:t>Salt water is an abundant resource but unusable for irrigation and drinking.  As demands on freshwater sources increase, the use of desalination processes to remove salt from ocean water is increasing.  A concern of desalinating water is the large amounts of recovered salts that are returned to the ocean.  Which of the following describes the most likely impact of desalination on the surrounding ocean environment?</a:t>
            </a:r>
          </a:p>
          <a:p>
            <a:pPr marL="651510" indent="-514350">
              <a:buFont typeface="+mj-lt"/>
              <a:buAutoNum type="alphaUcPeriod"/>
            </a:pPr>
            <a:r>
              <a:rPr lang="en-US" dirty="0" smtClean="0"/>
              <a:t>Methane gas would pollute the ocean environment as shoreline organisms begin to die and decay.</a:t>
            </a:r>
          </a:p>
          <a:p>
            <a:pPr marL="651510" indent="-514350">
              <a:buFont typeface="+mj-lt"/>
              <a:buAutoNum type="alphaUcPeriod"/>
            </a:pPr>
            <a:r>
              <a:rPr lang="en-US" dirty="0" smtClean="0"/>
              <a:t>Alteration in ocean salt levels would cause loss of species and unbalanced populations in marine food webs.</a:t>
            </a:r>
          </a:p>
          <a:p>
            <a:pPr marL="651510" indent="-514350">
              <a:buFont typeface="+mj-lt"/>
              <a:buAutoNum type="alphaUcPeriod"/>
            </a:pPr>
            <a:r>
              <a:rPr lang="en-US" dirty="0" smtClean="0"/>
              <a:t>Nonrenewable resources in the ocean environment would become depleted and upset the ecosystem’s balance.</a:t>
            </a:r>
          </a:p>
          <a:p>
            <a:pPr marL="651510" indent="-514350">
              <a:buFont typeface="+mj-lt"/>
              <a:buAutoNum type="alphaUcPeriod"/>
            </a:pPr>
            <a:r>
              <a:rPr lang="en-US" dirty="0" smtClean="0"/>
              <a:t>Increased levels of salts and minerals in the ocean would result in overpopulation of marine bivalves due to strengthened shells.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nodeType="clickEffect">
                                  <p:stCondLst>
                                    <p:cond delay="0"/>
                                  </p:stCondLst>
                                  <p:iterate type="lt">
                                    <p:tmAbs val="25"/>
                                  </p:iterate>
                                  <p:childTnLst>
                                    <p:set>
                                      <p:cBhvr override="childStyle">
                                        <p:cTn id="6" dur="indefinite"/>
                                        <p:tgtEl>
                                          <p:spTgt spid="3">
                                            <p:txEl>
                                              <p:pRg st="2" end="2"/>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4" name="Picture 4" descr="http://www.scientificpsychic.com/fitness/dextran.gif"/>
          <p:cNvPicPr>
            <a:picLocks noChangeAspect="1" noChangeArrowheads="1"/>
          </p:cNvPicPr>
          <p:nvPr/>
        </p:nvPicPr>
        <p:blipFill>
          <a:blip r:embed="rId2" cstate="print"/>
          <a:srcRect/>
          <a:stretch>
            <a:fillRect/>
          </a:stretch>
        </p:blipFill>
        <p:spPr bwMode="auto">
          <a:xfrm rot="20635037">
            <a:off x="6799224" y="1320746"/>
            <a:ext cx="2112475" cy="1975556"/>
          </a:xfrm>
          <a:prstGeom prst="rect">
            <a:avLst/>
          </a:prstGeom>
          <a:noFill/>
        </p:spPr>
      </p:pic>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Carbohydrates</a:t>
            </a:r>
          </a:p>
          <a:p>
            <a:r>
              <a:rPr lang="en-US" dirty="0" smtClean="0"/>
              <a:t>Lipids</a:t>
            </a:r>
          </a:p>
          <a:p>
            <a:r>
              <a:rPr lang="en-US" dirty="0" smtClean="0"/>
              <a:t>Proteins</a:t>
            </a:r>
          </a:p>
          <a:p>
            <a:r>
              <a:rPr lang="en-US" dirty="0" smtClean="0"/>
              <a:t>Nucleic Acids</a:t>
            </a:r>
            <a:endParaRPr lang="en-US" dirty="0"/>
          </a:p>
        </p:txBody>
      </p:sp>
      <p:sp>
        <p:nvSpPr>
          <p:cNvPr id="4" name="Rectangle 3"/>
          <p:cNvSpPr/>
          <p:nvPr/>
        </p:nvSpPr>
        <p:spPr>
          <a:xfrm>
            <a:off x="0" y="228600"/>
            <a:ext cx="9144000" cy="830997"/>
          </a:xfrm>
          <a:prstGeom prst="rect">
            <a:avLst/>
          </a:prstGeom>
          <a:noFill/>
        </p:spPr>
        <p:txBody>
          <a:bodyPr wrap="square" lIns="91440" tIns="45720" rIns="91440" bIns="45720">
            <a:spAutoFit/>
          </a:bodyPr>
          <a:lstStyle/>
          <a:p>
            <a:pPr algn="ctr"/>
            <a:r>
              <a:rPr lang="en-US" sz="48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Jokerman" pitchFamily="82" charset="0"/>
              </a:rPr>
              <a:t>4 Biological Macromolecules</a:t>
            </a:r>
            <a:endParaRPr lang="en-US" sz="48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Jokerman" pitchFamily="82" charset="0"/>
            </a:endParaRPr>
          </a:p>
        </p:txBody>
      </p:sp>
      <p:pic>
        <p:nvPicPr>
          <p:cNvPr id="51202" name="Picture 2" descr="http://www.acaiberryforsale.org/wp-content/uploads/2011/10/carbohydrate.jpg"/>
          <p:cNvPicPr>
            <a:picLocks noChangeAspect="1" noChangeArrowheads="1"/>
          </p:cNvPicPr>
          <p:nvPr/>
        </p:nvPicPr>
        <p:blipFill>
          <a:blip r:embed="rId3" cstate="print"/>
          <a:srcRect/>
          <a:stretch>
            <a:fillRect/>
          </a:stretch>
        </p:blipFill>
        <p:spPr bwMode="auto">
          <a:xfrm>
            <a:off x="4038600" y="1066800"/>
            <a:ext cx="2743200" cy="2192216"/>
          </a:xfrm>
          <a:prstGeom prst="rect">
            <a:avLst/>
          </a:prstGeom>
          <a:noFill/>
        </p:spPr>
      </p:pic>
      <p:pic>
        <p:nvPicPr>
          <p:cNvPr id="51206" name="Picture 6" descr="http://biology.clc.uc.edu/graphics/bio104/lecithin.jpg"/>
          <p:cNvPicPr>
            <a:picLocks noChangeAspect="1" noChangeArrowheads="1"/>
          </p:cNvPicPr>
          <p:nvPr/>
        </p:nvPicPr>
        <p:blipFill>
          <a:blip r:embed="rId4" cstate="print"/>
          <a:srcRect/>
          <a:stretch>
            <a:fillRect/>
          </a:stretch>
        </p:blipFill>
        <p:spPr bwMode="auto">
          <a:xfrm rot="681914">
            <a:off x="1972377" y="4929839"/>
            <a:ext cx="2462536" cy="1702214"/>
          </a:xfrm>
          <a:prstGeom prst="rect">
            <a:avLst/>
          </a:prstGeom>
          <a:noFill/>
        </p:spPr>
      </p:pic>
      <p:pic>
        <p:nvPicPr>
          <p:cNvPr id="51208" name="Picture 8" descr="http://farm1.static.flickr.com/39/85866971_d3ddafa734.jpg"/>
          <p:cNvPicPr>
            <a:picLocks noChangeAspect="1" noChangeArrowheads="1"/>
          </p:cNvPicPr>
          <p:nvPr/>
        </p:nvPicPr>
        <p:blipFill>
          <a:blip r:embed="rId5" cstate="print"/>
          <a:srcRect/>
          <a:stretch>
            <a:fillRect/>
          </a:stretch>
        </p:blipFill>
        <p:spPr bwMode="auto">
          <a:xfrm>
            <a:off x="0" y="4191000"/>
            <a:ext cx="2000250" cy="2667000"/>
          </a:xfrm>
          <a:prstGeom prst="rect">
            <a:avLst/>
          </a:prstGeom>
          <a:noFill/>
        </p:spPr>
      </p:pic>
      <p:pic>
        <p:nvPicPr>
          <p:cNvPr id="51210" name="Picture 10" descr="http://users.rcn.com/jkimball.ma.ultranet/BiologyPages/P/Peptide.gif"/>
          <p:cNvPicPr>
            <a:picLocks noChangeAspect="1" noChangeArrowheads="1"/>
          </p:cNvPicPr>
          <p:nvPr/>
        </p:nvPicPr>
        <p:blipFill>
          <a:blip r:embed="rId6" cstate="print"/>
          <a:srcRect/>
          <a:stretch>
            <a:fillRect/>
          </a:stretch>
        </p:blipFill>
        <p:spPr bwMode="auto">
          <a:xfrm rot="984409">
            <a:off x="6310236" y="3822513"/>
            <a:ext cx="2438400" cy="1328928"/>
          </a:xfrm>
          <a:prstGeom prst="rect">
            <a:avLst/>
          </a:prstGeom>
          <a:noFill/>
        </p:spPr>
      </p:pic>
      <p:pic>
        <p:nvPicPr>
          <p:cNvPr id="51212" name="Picture 12" descr="http://www.effectiveexercisetips.com/wp-content/uploads/2011/09/ProteinFoods.jpg"/>
          <p:cNvPicPr>
            <a:picLocks noChangeAspect="1" noChangeArrowheads="1"/>
          </p:cNvPicPr>
          <p:nvPr/>
        </p:nvPicPr>
        <p:blipFill>
          <a:blip r:embed="rId7" cstate="print"/>
          <a:srcRect/>
          <a:stretch>
            <a:fillRect/>
          </a:stretch>
        </p:blipFill>
        <p:spPr bwMode="auto">
          <a:xfrm>
            <a:off x="3962400" y="3200400"/>
            <a:ext cx="2514600" cy="2011681"/>
          </a:xfrm>
          <a:prstGeom prst="rect">
            <a:avLst/>
          </a:prstGeom>
          <a:noFill/>
        </p:spPr>
      </p:pic>
      <p:pic>
        <p:nvPicPr>
          <p:cNvPr id="51214" name="Picture 14" descr="http://www.vivo.colostate.edu/hbooks/genetics/biotech/basics/dsdna.gif"/>
          <p:cNvPicPr>
            <a:picLocks noChangeAspect="1" noChangeArrowheads="1"/>
          </p:cNvPicPr>
          <p:nvPr/>
        </p:nvPicPr>
        <p:blipFill>
          <a:blip r:embed="rId8" cstate="print"/>
          <a:srcRect/>
          <a:stretch>
            <a:fillRect/>
          </a:stretch>
        </p:blipFill>
        <p:spPr bwMode="auto">
          <a:xfrm>
            <a:off x="5181600" y="5327141"/>
            <a:ext cx="3124200" cy="1530859"/>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228600" y="1143000"/>
            <a:ext cx="6019800" cy="4114800"/>
          </a:xfrm>
        </p:spPr>
        <p:txBody>
          <a:bodyPr>
            <a:normAutofit fontScale="92500" lnSpcReduction="20000"/>
          </a:bodyPr>
          <a:lstStyle/>
          <a:p>
            <a:r>
              <a:rPr lang="en-US" b="1" u="sng" dirty="0" smtClean="0"/>
              <a:t>Enzyme: </a:t>
            </a:r>
            <a:r>
              <a:rPr lang="en-US" dirty="0" smtClean="0"/>
              <a:t>a type of protein or RNA molecule that speeds up metabolic reactions in plant and animals without being permanently changed or destroyed.</a:t>
            </a:r>
          </a:p>
          <a:p>
            <a:pPr lvl="1"/>
            <a:r>
              <a:rPr lang="en-US" dirty="0" smtClean="0"/>
              <a:t>Affected by temperature and pH</a:t>
            </a:r>
          </a:p>
          <a:p>
            <a:r>
              <a:rPr lang="en-US" b="1" u="sng" dirty="0" smtClean="0"/>
              <a:t>Catalyst</a:t>
            </a:r>
            <a:r>
              <a:rPr lang="en-US" dirty="0" smtClean="0"/>
              <a:t>: a substance that </a:t>
            </a:r>
          </a:p>
          <a:p>
            <a:pPr>
              <a:buNone/>
            </a:pPr>
            <a:r>
              <a:rPr lang="en-US" dirty="0" smtClean="0"/>
              <a:t>      changes the rate of a chemical reaction without being </a:t>
            </a:r>
          </a:p>
          <a:p>
            <a:pPr>
              <a:buNone/>
            </a:pPr>
            <a:r>
              <a:rPr lang="en-US" dirty="0" smtClean="0"/>
              <a:t>     consumed or changed </a:t>
            </a:r>
          </a:p>
          <a:p>
            <a:pPr>
              <a:buNone/>
            </a:pPr>
            <a:r>
              <a:rPr lang="en-US" dirty="0" smtClean="0"/>
              <a:t>     significantly.</a:t>
            </a:r>
            <a:endParaRPr lang="en-US" dirty="0"/>
          </a:p>
        </p:txBody>
      </p:sp>
      <p:sp>
        <p:nvSpPr>
          <p:cNvPr id="4" name="Rectangle 3"/>
          <p:cNvSpPr/>
          <p:nvPr/>
        </p:nvSpPr>
        <p:spPr>
          <a:xfrm>
            <a:off x="2971800" y="304800"/>
            <a:ext cx="3097323" cy="923330"/>
          </a:xfrm>
          <a:prstGeom prst="rect">
            <a:avLst/>
          </a:prstGeom>
          <a:noFill/>
        </p:spPr>
        <p:txBody>
          <a:bodyPr wrap="none" lIns="91440" tIns="45720" rIns="91440" bIns="45720">
            <a:spAutoFit/>
          </a:bodyPr>
          <a:lstStyle/>
          <a:p>
            <a:pPr algn="ct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Jokerman" pitchFamily="82" charset="0"/>
              </a:rPr>
              <a:t>Enzymes</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Jokerman" pitchFamily="82" charset="0"/>
            </a:endParaRPr>
          </a:p>
        </p:txBody>
      </p:sp>
      <p:pic>
        <p:nvPicPr>
          <p:cNvPr id="120834" name="Picture 2" descr="http://www.bio.miami.edu/~cmallery/150/metab/EScomplex.jpg"/>
          <p:cNvPicPr>
            <a:picLocks noChangeAspect="1" noChangeArrowheads="1"/>
          </p:cNvPicPr>
          <p:nvPr/>
        </p:nvPicPr>
        <p:blipFill>
          <a:blip r:embed="rId2" cstate="print"/>
          <a:srcRect/>
          <a:stretch>
            <a:fillRect/>
          </a:stretch>
        </p:blipFill>
        <p:spPr bwMode="auto">
          <a:xfrm>
            <a:off x="5486400" y="2971800"/>
            <a:ext cx="3657600" cy="3886200"/>
          </a:xfrm>
          <a:prstGeom prst="rect">
            <a:avLst/>
          </a:prstGeom>
          <a:noFill/>
        </p:spPr>
      </p:pic>
      <p:pic>
        <p:nvPicPr>
          <p:cNvPr id="120836" name="Picture 4" descr="http://g11-bioa-2011-12.wikispaces.com/file/view/ch06c1.jpg/261340130/ch06c1.jpg"/>
          <p:cNvPicPr>
            <a:picLocks noChangeAspect="1" noChangeArrowheads="1"/>
          </p:cNvPicPr>
          <p:nvPr/>
        </p:nvPicPr>
        <p:blipFill>
          <a:blip r:embed="rId3" cstate="print"/>
          <a:srcRect/>
          <a:stretch>
            <a:fillRect/>
          </a:stretch>
        </p:blipFill>
        <p:spPr bwMode="auto">
          <a:xfrm>
            <a:off x="6477000" y="0"/>
            <a:ext cx="2667001" cy="2971800"/>
          </a:xfrm>
          <a:prstGeom prst="rect">
            <a:avLst/>
          </a:prstGeom>
          <a:noFill/>
        </p:spPr>
      </p:pic>
      <p:pic>
        <p:nvPicPr>
          <p:cNvPr id="120838" name="Picture 6" descr="http://www.chem4kids.com/files/art/reaction_catalyst2.gif"/>
          <p:cNvPicPr>
            <a:picLocks noChangeAspect="1" noChangeArrowheads="1"/>
          </p:cNvPicPr>
          <p:nvPr/>
        </p:nvPicPr>
        <p:blipFill>
          <a:blip r:embed="rId4" cstate="print"/>
          <a:srcRect/>
          <a:stretch>
            <a:fillRect/>
          </a:stretch>
        </p:blipFill>
        <p:spPr bwMode="auto">
          <a:xfrm>
            <a:off x="838200" y="5143500"/>
            <a:ext cx="3048000" cy="1714500"/>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304800"/>
            <a:ext cx="8229600" cy="6004560"/>
          </a:xfrm>
        </p:spPr>
        <p:txBody>
          <a:bodyPr>
            <a:normAutofit/>
          </a:bodyPr>
          <a:lstStyle/>
          <a:p>
            <a:r>
              <a:rPr lang="en-US" b="1" dirty="0" smtClean="0"/>
              <a:t>Sample Item 20:</a:t>
            </a:r>
            <a:r>
              <a:rPr lang="en-US" dirty="0" smtClean="0"/>
              <a:t> As food travels through the digestive system, it is exposed to a variety of pH levels.  The stomach has a pH of 2 due to the presence of hydrochloric acid (</a:t>
            </a:r>
            <a:r>
              <a:rPr lang="en-US" dirty="0" err="1" smtClean="0"/>
              <a:t>HCl</a:t>
            </a:r>
            <a:r>
              <a:rPr lang="en-US" dirty="0" smtClean="0"/>
              <a:t>), and the small intestine has a pH ranging from 7 to 9.  </a:t>
            </a:r>
            <a:r>
              <a:rPr lang="en-US" dirty="0" err="1" smtClean="0"/>
              <a:t>HCl</a:t>
            </a:r>
            <a:r>
              <a:rPr lang="en-US" dirty="0" smtClean="0"/>
              <a:t> converts </a:t>
            </a:r>
            <a:r>
              <a:rPr lang="en-US" dirty="0" err="1" smtClean="0"/>
              <a:t>pepsinogen</a:t>
            </a:r>
            <a:r>
              <a:rPr lang="en-US" dirty="0" smtClean="0"/>
              <a:t> into pepsin, an enzyme that digests proteins in the stomach.  Which of the following </a:t>
            </a:r>
            <a:r>
              <a:rPr lang="en-US" b="1" dirty="0" smtClean="0"/>
              <a:t>most likely</a:t>
            </a:r>
            <a:r>
              <a:rPr lang="en-US" dirty="0" smtClean="0"/>
              <a:t> happens to pepsin as it enters the small intestine?</a:t>
            </a:r>
          </a:p>
          <a:p>
            <a:pPr marL="651510" indent="-514350">
              <a:buFont typeface="+mj-lt"/>
              <a:buAutoNum type="alphaUcPeriod"/>
            </a:pPr>
            <a:r>
              <a:rPr lang="en-US" dirty="0" smtClean="0"/>
              <a:t>It becomes inactive.</a:t>
            </a:r>
          </a:p>
          <a:p>
            <a:pPr marL="651510" indent="-514350">
              <a:buFont typeface="+mj-lt"/>
              <a:buAutoNum type="alphaUcPeriod"/>
            </a:pPr>
            <a:r>
              <a:rPr lang="en-US" dirty="0" smtClean="0"/>
              <a:t>It beings to replicate.</a:t>
            </a:r>
          </a:p>
          <a:p>
            <a:pPr marL="651510" indent="-514350">
              <a:buFont typeface="+mj-lt"/>
              <a:buAutoNum type="alphaUcPeriod"/>
            </a:pPr>
            <a:r>
              <a:rPr lang="en-US" dirty="0" smtClean="0"/>
              <a:t>Its shape changes to engulf large proteins.</a:t>
            </a:r>
          </a:p>
          <a:p>
            <a:pPr marL="651510" indent="-514350">
              <a:buFont typeface="+mj-lt"/>
              <a:buAutoNum type="alphaUcPeriod"/>
            </a:pPr>
            <a:r>
              <a:rPr lang="en-US" dirty="0" smtClean="0"/>
              <a:t>Its activity increases to digest more proteins.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nodeType="clickEffect">
                                  <p:stCondLst>
                                    <p:cond delay="0"/>
                                  </p:stCondLst>
                                  <p:iterate type="lt">
                                    <p:tmAbs val="25"/>
                                  </p:iterate>
                                  <p:childTnLst>
                                    <p:set>
                                      <p:cBhvr override="childStyle">
                                        <p:cTn id="6" dur="indefinite"/>
                                        <p:tgtEl>
                                          <p:spTgt spid="3">
                                            <p:txEl>
                                              <p:pRg st="1" end="1"/>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lstStyle/>
          <a:p>
            <a:r>
              <a:rPr lang="en-US" dirty="0" smtClean="0"/>
              <a:t>Formula, Leaves, Calvin Cycle</a:t>
            </a:r>
            <a:endParaRPr lang="en-US" dirty="0"/>
          </a:p>
        </p:txBody>
      </p:sp>
      <p:sp>
        <p:nvSpPr>
          <p:cNvPr id="3" name="Content Placeholder 2"/>
          <p:cNvSpPr>
            <a:spLocks noGrp="1"/>
          </p:cNvSpPr>
          <p:nvPr>
            <p:ph idx="1"/>
          </p:nvPr>
        </p:nvSpPr>
        <p:spPr/>
        <p:txBody>
          <a:bodyPr/>
          <a:lstStyle/>
          <a:p>
            <a:endParaRPr lang="en-US" dirty="0"/>
          </a:p>
        </p:txBody>
      </p:sp>
      <p:pic>
        <p:nvPicPr>
          <p:cNvPr id="121858" name="Picture 2" descr="http://sjesci.wikispaces.com/file/view/Photosynthesis.jpg/170420519/507x96/Photosynthesis.jpg"/>
          <p:cNvPicPr>
            <a:picLocks noChangeAspect="1" noChangeArrowheads="1"/>
          </p:cNvPicPr>
          <p:nvPr/>
        </p:nvPicPr>
        <p:blipFill>
          <a:blip r:embed="rId2" cstate="print"/>
          <a:srcRect/>
          <a:stretch>
            <a:fillRect/>
          </a:stretch>
        </p:blipFill>
        <p:spPr bwMode="auto">
          <a:xfrm>
            <a:off x="2819400" y="1524000"/>
            <a:ext cx="6019800" cy="714375"/>
          </a:xfrm>
          <a:prstGeom prst="rect">
            <a:avLst/>
          </a:prstGeom>
          <a:noFill/>
        </p:spPr>
      </p:pic>
      <p:sp>
        <p:nvSpPr>
          <p:cNvPr id="5" name="Rectangle 4"/>
          <p:cNvSpPr/>
          <p:nvPr/>
        </p:nvSpPr>
        <p:spPr>
          <a:xfrm>
            <a:off x="1981200" y="0"/>
            <a:ext cx="5371983" cy="923330"/>
          </a:xfrm>
          <a:prstGeom prst="rect">
            <a:avLst/>
          </a:prstGeom>
          <a:noFill/>
        </p:spPr>
        <p:txBody>
          <a:bodyPr wrap="none" lIns="91440" tIns="45720" rIns="91440" bIns="45720">
            <a:spAutoFit/>
          </a:bodyPr>
          <a:lstStyle/>
          <a:p>
            <a:pPr algn="ct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Jokerman" pitchFamily="82" charset="0"/>
              </a:rPr>
              <a:t>Photosynthesis</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Jokerman" pitchFamily="82" charset="0"/>
            </a:endParaRPr>
          </a:p>
        </p:txBody>
      </p:sp>
      <p:pic>
        <p:nvPicPr>
          <p:cNvPr id="121860" name="Picture 4" descr="http://4.bp.blogspot.com/_Su433CfTjS4/SUnqvetPpNI/AAAAAAAAABs/94AV7R-AYjQ/s400/Untitled.jpg"/>
          <p:cNvPicPr>
            <a:picLocks noChangeAspect="1" noChangeArrowheads="1"/>
          </p:cNvPicPr>
          <p:nvPr/>
        </p:nvPicPr>
        <p:blipFill>
          <a:blip r:embed="rId3" cstate="print"/>
          <a:srcRect/>
          <a:stretch>
            <a:fillRect/>
          </a:stretch>
        </p:blipFill>
        <p:spPr bwMode="auto">
          <a:xfrm>
            <a:off x="304800" y="3590924"/>
            <a:ext cx="4683978" cy="3267076"/>
          </a:xfrm>
          <a:prstGeom prst="rect">
            <a:avLst/>
          </a:prstGeom>
          <a:noFill/>
        </p:spPr>
      </p:pic>
      <p:pic>
        <p:nvPicPr>
          <p:cNvPr id="121862" name="Picture 6" descr="http://t3.gstatic.com/images?q=tbn:ANd9GcTp9qEmg2aMEyUco09srSaaD15qF0wzZ646HbVcJ0oD6lTBZGWS"/>
          <p:cNvPicPr>
            <a:picLocks noChangeAspect="1" noChangeArrowheads="1"/>
          </p:cNvPicPr>
          <p:nvPr/>
        </p:nvPicPr>
        <p:blipFill>
          <a:blip r:embed="rId4" cstate="print"/>
          <a:srcRect/>
          <a:stretch>
            <a:fillRect/>
          </a:stretch>
        </p:blipFill>
        <p:spPr bwMode="auto">
          <a:xfrm rot="20697498">
            <a:off x="175387" y="1689700"/>
            <a:ext cx="2676525" cy="1704976"/>
          </a:xfrm>
          <a:prstGeom prst="rect">
            <a:avLst/>
          </a:prstGeom>
          <a:noFill/>
        </p:spPr>
      </p:pic>
      <p:pic>
        <p:nvPicPr>
          <p:cNvPr id="121864" name="Picture 8" descr="http://www.hartnell.edu/tutorials/biology/images/calvincycle.jpg"/>
          <p:cNvPicPr>
            <a:picLocks noChangeAspect="1" noChangeArrowheads="1"/>
          </p:cNvPicPr>
          <p:nvPr/>
        </p:nvPicPr>
        <p:blipFill>
          <a:blip r:embed="rId5" cstate="print"/>
          <a:srcRect/>
          <a:stretch>
            <a:fillRect/>
          </a:stretch>
        </p:blipFill>
        <p:spPr bwMode="auto">
          <a:xfrm>
            <a:off x="5181600" y="2409825"/>
            <a:ext cx="3810000" cy="4448175"/>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Cellular Respiration Formula</a:t>
            </a:r>
            <a:endParaRPr lang="en-US" dirty="0"/>
          </a:p>
        </p:txBody>
      </p:sp>
      <p:sp>
        <p:nvSpPr>
          <p:cNvPr id="3" name="Content Placeholder 2"/>
          <p:cNvSpPr>
            <a:spLocks noGrp="1"/>
          </p:cNvSpPr>
          <p:nvPr>
            <p:ph idx="1"/>
          </p:nvPr>
        </p:nvSpPr>
        <p:spPr/>
        <p:txBody>
          <a:bodyPr/>
          <a:lstStyle/>
          <a:p>
            <a:endParaRPr lang="en-US"/>
          </a:p>
        </p:txBody>
      </p:sp>
      <p:pic>
        <p:nvPicPr>
          <p:cNvPr id="123906" name="Picture 2" descr="http://sciences.aum.edu/bi/bi4523/student/cardwell/eqn1.jpg"/>
          <p:cNvPicPr>
            <a:picLocks noChangeAspect="1" noChangeArrowheads="1"/>
          </p:cNvPicPr>
          <p:nvPr/>
        </p:nvPicPr>
        <p:blipFill>
          <a:blip r:embed="rId2" cstate="print"/>
          <a:srcRect/>
          <a:stretch>
            <a:fillRect/>
          </a:stretch>
        </p:blipFill>
        <p:spPr bwMode="auto">
          <a:xfrm>
            <a:off x="533400" y="990600"/>
            <a:ext cx="4476750" cy="1143001"/>
          </a:xfrm>
          <a:prstGeom prst="rect">
            <a:avLst/>
          </a:prstGeom>
          <a:noFill/>
        </p:spPr>
      </p:pic>
      <p:pic>
        <p:nvPicPr>
          <p:cNvPr id="123908" name="Picture 4" descr="http://micro.magnet.fsu.edu/cells/mitochondria/images/mitochondriafigure1.jpg"/>
          <p:cNvPicPr>
            <a:picLocks noChangeAspect="1" noChangeArrowheads="1"/>
          </p:cNvPicPr>
          <p:nvPr/>
        </p:nvPicPr>
        <p:blipFill>
          <a:blip r:embed="rId3" cstate="print"/>
          <a:srcRect/>
          <a:stretch>
            <a:fillRect/>
          </a:stretch>
        </p:blipFill>
        <p:spPr bwMode="auto">
          <a:xfrm rot="20589300">
            <a:off x="370102" y="3011752"/>
            <a:ext cx="2819400" cy="2971801"/>
          </a:xfrm>
          <a:prstGeom prst="rect">
            <a:avLst/>
          </a:prstGeom>
          <a:noFill/>
        </p:spPr>
      </p:pic>
      <p:pic>
        <p:nvPicPr>
          <p:cNvPr id="123910" name="Picture 6" descr="http://www.ceri.com/mito.gif"/>
          <p:cNvPicPr>
            <a:picLocks noChangeAspect="1" noChangeArrowheads="1"/>
          </p:cNvPicPr>
          <p:nvPr/>
        </p:nvPicPr>
        <p:blipFill>
          <a:blip r:embed="rId4" cstate="print"/>
          <a:srcRect/>
          <a:stretch>
            <a:fillRect/>
          </a:stretch>
        </p:blipFill>
        <p:spPr bwMode="auto">
          <a:xfrm>
            <a:off x="3600450" y="2286000"/>
            <a:ext cx="5543550" cy="4365499"/>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0" y="152400"/>
            <a:ext cx="8229600" cy="6705600"/>
          </a:xfrm>
        </p:spPr>
        <p:txBody>
          <a:bodyPr>
            <a:normAutofit fontScale="77500" lnSpcReduction="20000"/>
          </a:bodyPr>
          <a:lstStyle/>
          <a:p>
            <a:r>
              <a:rPr lang="en-US" b="1" dirty="0" smtClean="0"/>
              <a:t>Sample Item 13: </a:t>
            </a:r>
            <a:r>
              <a:rPr lang="en-US" dirty="0" smtClean="0"/>
              <a:t> Genes for medically important proteins can be cloned and inserted into bacteria, as shown in the diagram below.</a:t>
            </a:r>
          </a:p>
          <a:p>
            <a:endParaRPr lang="en-US" dirty="0" smtClean="0"/>
          </a:p>
          <a:p>
            <a:endParaRPr lang="en-US" dirty="0" smtClean="0"/>
          </a:p>
          <a:p>
            <a:endParaRPr lang="en-US" dirty="0" smtClean="0"/>
          </a:p>
          <a:p>
            <a:endParaRPr lang="en-US" dirty="0" smtClean="0"/>
          </a:p>
          <a:p>
            <a:endParaRPr lang="en-US" b="1"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r>
              <a:rPr lang="en-US" dirty="0" smtClean="0"/>
              <a:t>Why can bacteria recognize a human gene and then produce a human protein?</a:t>
            </a:r>
          </a:p>
          <a:p>
            <a:pPr marL="651510" indent="-514350">
              <a:buFont typeface="+mj-lt"/>
              <a:buAutoNum type="alphaUcPeriod"/>
            </a:pPr>
            <a:r>
              <a:rPr lang="en-US" dirty="0" smtClean="0"/>
              <a:t>DNA replication in bacteria and humans is the same.</a:t>
            </a:r>
          </a:p>
          <a:p>
            <a:pPr marL="651510" indent="-514350">
              <a:buFont typeface="+mj-lt"/>
              <a:buAutoNum type="alphaUcPeriod"/>
            </a:pPr>
            <a:r>
              <a:rPr lang="en-US" dirty="0" smtClean="0"/>
              <a:t>Bacterial cells contain the same organelles as human cells.</a:t>
            </a:r>
          </a:p>
          <a:p>
            <a:pPr marL="651510" indent="-514350">
              <a:buFont typeface="+mj-lt"/>
              <a:buAutoNum type="alphaUcPeriod"/>
            </a:pPr>
            <a:r>
              <a:rPr lang="en-US" dirty="0" smtClean="0"/>
              <a:t>The basic components of DNA are the same in humans and bacteria.</a:t>
            </a:r>
          </a:p>
          <a:p>
            <a:pPr marL="651510" indent="-514350">
              <a:buFont typeface="+mj-lt"/>
              <a:buAutoNum type="alphaUcPeriod"/>
            </a:pPr>
            <a:r>
              <a:rPr lang="en-US" dirty="0" smtClean="0"/>
              <a:t>Bacterial cells and human cells contain the same kind of chromosomes.</a:t>
            </a:r>
            <a:endParaRPr lang="en-US" dirty="0"/>
          </a:p>
        </p:txBody>
      </p:sp>
      <p:pic>
        <p:nvPicPr>
          <p:cNvPr id="19458" name="Picture 2"/>
          <p:cNvPicPr>
            <a:picLocks noChangeAspect="1" noChangeArrowheads="1"/>
          </p:cNvPicPr>
          <p:nvPr/>
        </p:nvPicPr>
        <p:blipFill>
          <a:blip r:embed="rId2" cstate="print"/>
          <a:srcRect/>
          <a:stretch>
            <a:fillRect/>
          </a:stretch>
        </p:blipFill>
        <p:spPr bwMode="auto">
          <a:xfrm>
            <a:off x="2057400" y="1066800"/>
            <a:ext cx="5353050" cy="2971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nodeType="clickEffect">
                                  <p:stCondLst>
                                    <p:cond delay="0"/>
                                  </p:stCondLst>
                                  <p:iterate type="lt">
                                    <p:tmAbs val="25"/>
                                  </p:iterate>
                                  <p:childTnLst>
                                    <p:set>
                                      <p:cBhvr override="childStyle">
                                        <p:cTn id="6" dur="indefinite"/>
                                        <p:tgtEl>
                                          <p:spTgt spid="3">
                                            <p:txEl>
                                              <p:pRg st="13" end="13"/>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Glycolosis</a:t>
            </a:r>
            <a:endParaRPr lang="en-US" dirty="0"/>
          </a:p>
        </p:txBody>
      </p:sp>
      <p:sp>
        <p:nvSpPr>
          <p:cNvPr id="3" name="Content Placeholder 2"/>
          <p:cNvSpPr>
            <a:spLocks noGrp="1"/>
          </p:cNvSpPr>
          <p:nvPr>
            <p:ph idx="1"/>
          </p:nvPr>
        </p:nvSpPr>
        <p:spPr>
          <a:xfrm>
            <a:off x="381000" y="1143000"/>
            <a:ext cx="8229600" cy="4709160"/>
          </a:xfrm>
        </p:spPr>
        <p:txBody>
          <a:bodyPr/>
          <a:lstStyle/>
          <a:p>
            <a:r>
              <a:rPr lang="en-US" dirty="0" smtClean="0"/>
              <a:t>Aerobic Respiration – Large amounts of ATP</a:t>
            </a:r>
          </a:p>
          <a:p>
            <a:r>
              <a:rPr lang="en-US" dirty="0" smtClean="0"/>
              <a:t>Anaerobic Respiration- Small amounts of ATP</a:t>
            </a:r>
          </a:p>
        </p:txBody>
      </p:sp>
      <p:pic>
        <p:nvPicPr>
          <p:cNvPr id="124930" name="Picture 2" descr="http://img.sparknotes.com/figures/1/18b9012870c85fba3a8046a767b52ddf/anaerobicaerobic.gif"/>
          <p:cNvPicPr>
            <a:picLocks noChangeAspect="1" noChangeArrowheads="1"/>
          </p:cNvPicPr>
          <p:nvPr/>
        </p:nvPicPr>
        <p:blipFill>
          <a:blip r:embed="rId2" cstate="print"/>
          <a:srcRect/>
          <a:stretch>
            <a:fillRect/>
          </a:stretch>
        </p:blipFill>
        <p:spPr bwMode="auto">
          <a:xfrm>
            <a:off x="5143500" y="2286000"/>
            <a:ext cx="4000500" cy="4267200"/>
          </a:xfrm>
          <a:prstGeom prst="rect">
            <a:avLst/>
          </a:prstGeom>
          <a:noFill/>
        </p:spPr>
      </p:pic>
      <p:pic>
        <p:nvPicPr>
          <p:cNvPr id="124932" name="Picture 4" descr="http://bioweb.wku.edu/courses/BIOL115/wyatt/Metabolism/Glycolysis2.gif"/>
          <p:cNvPicPr>
            <a:picLocks noChangeAspect="1" noChangeArrowheads="1"/>
          </p:cNvPicPr>
          <p:nvPr/>
        </p:nvPicPr>
        <p:blipFill>
          <a:blip r:embed="rId3" cstate="print"/>
          <a:srcRect/>
          <a:stretch>
            <a:fillRect/>
          </a:stretch>
        </p:blipFill>
        <p:spPr bwMode="auto">
          <a:xfrm>
            <a:off x="685800" y="2133600"/>
            <a:ext cx="2133600" cy="2133600"/>
          </a:xfrm>
          <a:prstGeom prst="rect">
            <a:avLst/>
          </a:prstGeom>
          <a:noFill/>
        </p:spPr>
      </p:pic>
      <p:pic>
        <p:nvPicPr>
          <p:cNvPr id="124934" name="Picture 6" descr="http://hyperphysics.phy-astr.gsu.edu/hbase/biology/imgbio/aeresp.gif"/>
          <p:cNvPicPr>
            <a:picLocks noChangeAspect="1" noChangeArrowheads="1"/>
          </p:cNvPicPr>
          <p:nvPr/>
        </p:nvPicPr>
        <p:blipFill>
          <a:blip r:embed="rId4" cstate="print"/>
          <a:srcRect/>
          <a:stretch>
            <a:fillRect/>
          </a:stretch>
        </p:blipFill>
        <p:spPr bwMode="auto">
          <a:xfrm>
            <a:off x="228600" y="3552825"/>
            <a:ext cx="4838700" cy="3305175"/>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228600"/>
            <a:ext cx="9144000" cy="6629400"/>
          </a:xfrm>
        </p:spPr>
        <p:txBody>
          <a:bodyPr>
            <a:normAutofit fontScale="70000" lnSpcReduction="20000"/>
          </a:bodyPr>
          <a:lstStyle/>
          <a:p>
            <a:r>
              <a:rPr lang="en-US" b="1" dirty="0" smtClean="0"/>
              <a:t>Sample Item 21: </a:t>
            </a:r>
            <a:r>
              <a:rPr lang="en-US" dirty="0" smtClean="0"/>
              <a:t>The diagram below shows the relationship between photosynthesis and cellular respiration and the organelles in which they occur.</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b="1" dirty="0" smtClean="0"/>
          </a:p>
          <a:p>
            <a:pPr>
              <a:buNone/>
            </a:pPr>
            <a:endParaRPr lang="en-US" dirty="0" smtClean="0"/>
          </a:p>
          <a:p>
            <a:pPr>
              <a:buNone/>
            </a:pPr>
            <a:endParaRPr lang="en-US" dirty="0" smtClean="0"/>
          </a:p>
          <a:p>
            <a:pPr>
              <a:buNone/>
            </a:pPr>
            <a:endParaRPr lang="en-US" dirty="0" smtClean="0"/>
          </a:p>
          <a:p>
            <a:pPr>
              <a:buNone/>
            </a:pPr>
            <a:r>
              <a:rPr lang="en-US" dirty="0" smtClean="0"/>
              <a:t>Which statement describes how photosynthesis and cellular respiration are inter related?</a:t>
            </a:r>
          </a:p>
          <a:p>
            <a:pPr marL="651510" indent="-514350">
              <a:buFont typeface="+mj-lt"/>
              <a:buAutoNum type="alphaUcPeriod"/>
            </a:pPr>
            <a:r>
              <a:rPr lang="en-US" dirty="0" smtClean="0"/>
              <a:t>Oxygen is produced during cellular respiration and stored during photosynthesis.</a:t>
            </a:r>
          </a:p>
          <a:p>
            <a:pPr marL="651510" indent="-514350">
              <a:buFont typeface="+mj-lt"/>
              <a:buAutoNum type="alphaUcPeriod"/>
            </a:pPr>
            <a:r>
              <a:rPr lang="en-US" dirty="0" smtClean="0"/>
              <a:t>Carbon dioxide and water released by cellular respiration are used in photosynthesis.</a:t>
            </a:r>
          </a:p>
          <a:p>
            <a:pPr marL="651510" indent="-514350">
              <a:buFont typeface="+mj-lt"/>
              <a:buAutoNum type="alphaUcPeriod"/>
            </a:pPr>
            <a:r>
              <a:rPr lang="en-US" dirty="0" smtClean="0"/>
              <a:t>Photosynthesis releases the energy that is stored during the process of cellular respiration.</a:t>
            </a:r>
          </a:p>
          <a:p>
            <a:pPr marL="651510" indent="-514350">
              <a:buFont typeface="+mj-lt"/>
              <a:buAutoNum type="alphaUcPeriod"/>
            </a:pPr>
            <a:r>
              <a:rPr lang="en-US" dirty="0" smtClean="0"/>
              <a:t>Glucose is used during cellular respiration to produce food that is broken down during photosynthesis. </a:t>
            </a:r>
            <a:endParaRPr lang="en-US" dirty="0"/>
          </a:p>
        </p:txBody>
      </p:sp>
      <p:pic>
        <p:nvPicPr>
          <p:cNvPr id="126977" name="Picture 1"/>
          <p:cNvPicPr>
            <a:picLocks noChangeAspect="1" noChangeArrowheads="1"/>
          </p:cNvPicPr>
          <p:nvPr/>
        </p:nvPicPr>
        <p:blipFill>
          <a:blip r:embed="rId2" cstate="print"/>
          <a:srcRect/>
          <a:stretch>
            <a:fillRect/>
          </a:stretch>
        </p:blipFill>
        <p:spPr bwMode="auto">
          <a:xfrm>
            <a:off x="2514600" y="762000"/>
            <a:ext cx="3962400" cy="3048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nodeType="clickEffect">
                                  <p:stCondLst>
                                    <p:cond delay="0"/>
                                  </p:stCondLst>
                                  <p:iterate type="lt">
                                    <p:tmAbs val="25"/>
                                  </p:iterate>
                                  <p:childTnLst>
                                    <p:set>
                                      <p:cBhvr override="childStyle">
                                        <p:cTn id="6" dur="indefinite"/>
                                        <p:tgtEl>
                                          <p:spTgt spid="3">
                                            <p:txEl>
                                              <p:pRg st="13" end="13"/>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5966" name="Picture 14" descr="http://stockfresh.com/files/c/cookelma/m/21/639355_stock-photo-glass-of-water-with-ice.jpg"/>
          <p:cNvPicPr>
            <a:picLocks noChangeAspect="1" noChangeArrowheads="1"/>
          </p:cNvPicPr>
          <p:nvPr/>
        </p:nvPicPr>
        <p:blipFill>
          <a:blip r:embed="rId2" cstate="print"/>
          <a:srcRect/>
          <a:stretch>
            <a:fillRect/>
          </a:stretch>
        </p:blipFill>
        <p:spPr bwMode="auto">
          <a:xfrm>
            <a:off x="6934200" y="1600200"/>
            <a:ext cx="2209800" cy="2133600"/>
          </a:xfrm>
          <a:prstGeom prst="rect">
            <a:avLst/>
          </a:prstGeom>
          <a:noFill/>
        </p:spPr>
      </p:pic>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228600" y="990600"/>
            <a:ext cx="8229600" cy="3505200"/>
          </a:xfrm>
        </p:spPr>
        <p:txBody>
          <a:bodyPr>
            <a:normAutofit lnSpcReduction="10000"/>
          </a:bodyPr>
          <a:lstStyle/>
          <a:p>
            <a:r>
              <a:rPr lang="en-US" dirty="0" smtClean="0"/>
              <a:t>Needed for LIFE!</a:t>
            </a:r>
          </a:p>
          <a:p>
            <a:r>
              <a:rPr lang="en-US" dirty="0" smtClean="0"/>
              <a:t>Hydrogen Bonding</a:t>
            </a:r>
          </a:p>
          <a:p>
            <a:r>
              <a:rPr lang="en-US" dirty="0" smtClean="0"/>
              <a:t>Polarity (+ and – charges)</a:t>
            </a:r>
          </a:p>
          <a:p>
            <a:r>
              <a:rPr lang="en-US" dirty="0" smtClean="0"/>
              <a:t>Cohesion</a:t>
            </a:r>
          </a:p>
          <a:p>
            <a:r>
              <a:rPr lang="en-US" dirty="0" smtClean="0"/>
              <a:t>Moderate Temperature</a:t>
            </a:r>
          </a:p>
          <a:p>
            <a:r>
              <a:rPr lang="en-US" dirty="0" smtClean="0"/>
              <a:t>Freezing (expand)</a:t>
            </a:r>
          </a:p>
          <a:p>
            <a:r>
              <a:rPr lang="en-US" dirty="0" smtClean="0"/>
              <a:t>Universal Solvent</a:t>
            </a:r>
            <a:endParaRPr lang="en-US" dirty="0"/>
          </a:p>
        </p:txBody>
      </p:sp>
      <p:sp>
        <p:nvSpPr>
          <p:cNvPr id="4" name="Rectangle 3"/>
          <p:cNvSpPr/>
          <p:nvPr/>
        </p:nvSpPr>
        <p:spPr>
          <a:xfrm>
            <a:off x="304800" y="152400"/>
            <a:ext cx="6540573" cy="923330"/>
          </a:xfrm>
          <a:prstGeom prst="rect">
            <a:avLst/>
          </a:prstGeom>
          <a:noFill/>
        </p:spPr>
        <p:txBody>
          <a:bodyPr wrap="none" lIns="91440" tIns="45720" rIns="91440" bIns="45720">
            <a:spAutoFit/>
          </a:bodyPr>
          <a:lstStyle/>
          <a:p>
            <a:pPr algn="ct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Jokerman" pitchFamily="82" charset="0"/>
              </a:rPr>
              <a:t>The Science of </a:t>
            </a:r>
            <a:r>
              <a:rPr lang="en-US" sz="5400" b="1" cap="none" spc="0" dirty="0" smtClean="0">
                <a:ln w="10541" cmpd="sng">
                  <a:solidFill>
                    <a:schemeClr val="accent1">
                      <a:shade val="88000"/>
                      <a:satMod val="110000"/>
                    </a:schemeClr>
                  </a:solidFill>
                  <a:prstDash val="solid"/>
                </a:ln>
                <a:solidFill>
                  <a:srgbClr val="00B0F0"/>
                </a:solidFill>
                <a:effectLst/>
                <a:latin typeface="Jokerman" pitchFamily="82" charset="0"/>
              </a:rPr>
              <a:t>H</a:t>
            </a:r>
            <a:r>
              <a:rPr lang="en-US" sz="3600" b="1" cap="none" spc="0" dirty="0" smtClean="0">
                <a:ln w="10541" cmpd="sng">
                  <a:solidFill>
                    <a:schemeClr val="accent1">
                      <a:shade val="88000"/>
                      <a:satMod val="110000"/>
                    </a:schemeClr>
                  </a:solidFill>
                  <a:prstDash val="solid"/>
                </a:ln>
                <a:solidFill>
                  <a:srgbClr val="00B0F0"/>
                </a:solidFill>
                <a:effectLst/>
                <a:latin typeface="Jokerman" pitchFamily="82" charset="0"/>
              </a:rPr>
              <a:t>2</a:t>
            </a:r>
            <a:r>
              <a:rPr lang="en-US" sz="5400" b="1" cap="none" spc="0" dirty="0" smtClean="0">
                <a:ln w="10541" cmpd="sng">
                  <a:solidFill>
                    <a:schemeClr val="accent1">
                      <a:shade val="88000"/>
                      <a:satMod val="110000"/>
                    </a:schemeClr>
                  </a:solidFill>
                  <a:prstDash val="solid"/>
                </a:ln>
                <a:solidFill>
                  <a:srgbClr val="00B0F0"/>
                </a:solidFill>
                <a:effectLst/>
                <a:latin typeface="Jokerman" pitchFamily="82" charset="0"/>
              </a:rPr>
              <a:t>O</a:t>
            </a:r>
            <a:endParaRPr lang="en-US" sz="5400" b="1" cap="none" spc="0" dirty="0">
              <a:ln w="10541" cmpd="sng">
                <a:solidFill>
                  <a:schemeClr val="accent1">
                    <a:shade val="88000"/>
                    <a:satMod val="110000"/>
                  </a:schemeClr>
                </a:solidFill>
                <a:prstDash val="solid"/>
              </a:ln>
              <a:solidFill>
                <a:srgbClr val="00B0F0"/>
              </a:solidFill>
              <a:effectLst/>
              <a:latin typeface="Jokerman" pitchFamily="82" charset="0"/>
            </a:endParaRPr>
          </a:p>
        </p:txBody>
      </p:sp>
      <p:pic>
        <p:nvPicPr>
          <p:cNvPr id="125956" name="Picture 4" descr="http://www.biology.arizona.edu/biochemistry/tutorials/chemistry/graphics/water.gif"/>
          <p:cNvPicPr>
            <a:picLocks noChangeAspect="1" noChangeArrowheads="1"/>
          </p:cNvPicPr>
          <p:nvPr/>
        </p:nvPicPr>
        <p:blipFill>
          <a:blip r:embed="rId3" cstate="print"/>
          <a:srcRect/>
          <a:stretch>
            <a:fillRect/>
          </a:stretch>
        </p:blipFill>
        <p:spPr bwMode="auto">
          <a:xfrm>
            <a:off x="4343400" y="1295400"/>
            <a:ext cx="2604052" cy="2655365"/>
          </a:xfrm>
          <a:prstGeom prst="rect">
            <a:avLst/>
          </a:prstGeom>
          <a:noFill/>
        </p:spPr>
      </p:pic>
      <p:pic>
        <p:nvPicPr>
          <p:cNvPr id="125958" name="Picture 6" descr="http://www.yellowtang.org/images/cohesion_c_ph_784.jpg"/>
          <p:cNvPicPr>
            <a:picLocks noChangeAspect="1" noChangeArrowheads="1"/>
          </p:cNvPicPr>
          <p:nvPr/>
        </p:nvPicPr>
        <p:blipFill>
          <a:blip r:embed="rId4" cstate="print"/>
          <a:srcRect/>
          <a:stretch>
            <a:fillRect/>
          </a:stretch>
        </p:blipFill>
        <p:spPr bwMode="auto">
          <a:xfrm>
            <a:off x="6947974" y="3581400"/>
            <a:ext cx="2196026" cy="3276600"/>
          </a:xfrm>
          <a:prstGeom prst="rect">
            <a:avLst/>
          </a:prstGeom>
          <a:noFill/>
        </p:spPr>
      </p:pic>
      <p:pic>
        <p:nvPicPr>
          <p:cNvPr id="125960" name="Picture 8" descr="http://www.examiner.com/images/blog/wysiwyg/image/php54eyNnPM.jpg"/>
          <p:cNvPicPr>
            <a:picLocks noChangeAspect="1" noChangeArrowheads="1"/>
          </p:cNvPicPr>
          <p:nvPr/>
        </p:nvPicPr>
        <p:blipFill>
          <a:blip r:embed="rId5" cstate="print"/>
          <a:srcRect/>
          <a:stretch>
            <a:fillRect/>
          </a:stretch>
        </p:blipFill>
        <p:spPr bwMode="auto">
          <a:xfrm>
            <a:off x="0" y="4343400"/>
            <a:ext cx="3352800" cy="2514600"/>
          </a:xfrm>
          <a:prstGeom prst="rect">
            <a:avLst/>
          </a:prstGeom>
          <a:noFill/>
        </p:spPr>
      </p:pic>
      <p:pic>
        <p:nvPicPr>
          <p:cNvPr id="125962" name="Picture 10" descr="http://www.goalfinder.com/images/articles/water%20expands%20when%20cooled%20s.gif"/>
          <p:cNvPicPr>
            <a:picLocks noChangeAspect="1" noChangeArrowheads="1"/>
          </p:cNvPicPr>
          <p:nvPr/>
        </p:nvPicPr>
        <p:blipFill>
          <a:blip r:embed="rId6" cstate="print"/>
          <a:srcRect/>
          <a:stretch>
            <a:fillRect/>
          </a:stretch>
        </p:blipFill>
        <p:spPr bwMode="auto">
          <a:xfrm>
            <a:off x="3352800" y="4343400"/>
            <a:ext cx="3581400" cy="2514600"/>
          </a:xfrm>
          <a:prstGeom prst="rect">
            <a:avLst/>
          </a:prstGeom>
          <a:noFill/>
        </p:spPr>
      </p:pic>
      <p:pic>
        <p:nvPicPr>
          <p:cNvPr id="125964" name="Picture 12" descr="http://www.freewebs.com/waterfreak101/water%202.bmp"/>
          <p:cNvPicPr>
            <a:picLocks noChangeAspect="1" noChangeArrowheads="1"/>
          </p:cNvPicPr>
          <p:nvPr/>
        </p:nvPicPr>
        <p:blipFill>
          <a:blip r:embed="rId7" cstate="print"/>
          <a:srcRect/>
          <a:stretch>
            <a:fillRect/>
          </a:stretch>
        </p:blipFill>
        <p:spPr bwMode="auto">
          <a:xfrm>
            <a:off x="6934200" y="0"/>
            <a:ext cx="2209800" cy="1600200"/>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066800"/>
            <a:ext cx="9144000" cy="5791200"/>
          </a:xfrm>
        </p:spPr>
        <p:txBody>
          <a:bodyPr/>
          <a:lstStyle/>
          <a:p>
            <a:r>
              <a:rPr lang="en-US" b="1" dirty="0" smtClean="0"/>
              <a:t>Sample Item 22: </a:t>
            </a:r>
            <a:r>
              <a:rPr lang="en-US" dirty="0" smtClean="0"/>
              <a:t>Water is essential for life.  Its special properties make water the single most important molecule in plant life.  Which of the following properties of water enables it to move from the roots to the leave of plants?</a:t>
            </a:r>
          </a:p>
          <a:p>
            <a:pPr marL="651510" indent="-514350">
              <a:buFont typeface="+mj-lt"/>
              <a:buAutoNum type="alphaUcPeriod"/>
            </a:pPr>
            <a:r>
              <a:rPr lang="en-US" dirty="0" smtClean="0"/>
              <a:t>Water expands as it freezes.</a:t>
            </a:r>
          </a:p>
          <a:p>
            <a:pPr marL="651510" indent="-514350">
              <a:buFont typeface="+mj-lt"/>
              <a:buAutoNum type="alphaUcPeriod"/>
            </a:pPr>
            <a:r>
              <a:rPr lang="en-US" dirty="0" smtClean="0"/>
              <a:t>Water is an excellent solvent.</a:t>
            </a:r>
          </a:p>
          <a:p>
            <a:pPr marL="651510" indent="-514350">
              <a:buFont typeface="+mj-lt"/>
              <a:buAutoNum type="alphaUcPeriod"/>
            </a:pPr>
            <a:r>
              <a:rPr lang="en-US" dirty="0" smtClean="0"/>
              <a:t>Water exhibits cohesive behavior.</a:t>
            </a:r>
          </a:p>
          <a:p>
            <a:pPr marL="651510" indent="-514350">
              <a:buFont typeface="+mj-lt"/>
              <a:buAutoNum type="alphaUcPeriod"/>
            </a:pPr>
            <a:r>
              <a:rPr lang="en-US" dirty="0" smtClean="0"/>
              <a:t>Water is able to moderate temperature.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nodeType="clickEffect">
                                  <p:stCondLst>
                                    <p:cond delay="0"/>
                                  </p:stCondLst>
                                  <p:iterate type="lt">
                                    <p:tmAbs val="25"/>
                                  </p:iterate>
                                  <p:childTnLst>
                                    <p:set>
                                      <p:cBhvr override="childStyle">
                                        <p:cTn id="6" dur="indefinite"/>
                                        <p:tgtEl>
                                          <p:spTgt spid="3">
                                            <p:txEl>
                                              <p:pRg st="3" end="3"/>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381000" y="2148840"/>
            <a:ext cx="4267200" cy="4709160"/>
          </a:xfrm>
        </p:spPr>
        <p:txBody>
          <a:bodyPr/>
          <a:lstStyle/>
          <a:p>
            <a:r>
              <a:rPr lang="en-US" dirty="0" smtClean="0"/>
              <a:t>RELAX!</a:t>
            </a:r>
          </a:p>
          <a:p>
            <a:r>
              <a:rPr lang="en-US" dirty="0" smtClean="0"/>
              <a:t>No more studying, just REVIEW!</a:t>
            </a:r>
          </a:p>
          <a:p>
            <a:r>
              <a:rPr lang="en-US" dirty="0" smtClean="0"/>
              <a:t>You KNOW this!</a:t>
            </a:r>
          </a:p>
          <a:p>
            <a:endParaRPr lang="en-US" dirty="0" smtClean="0"/>
          </a:p>
          <a:p>
            <a:r>
              <a:rPr lang="en-US" dirty="0" smtClean="0"/>
              <a:t>You’ve done the time, now go do the crime, and kill this test! </a:t>
            </a:r>
            <a:r>
              <a:rPr lang="en-US" dirty="0" smtClean="0">
                <a:sym typeface="Wingdings" pitchFamily="2" charset="2"/>
              </a:rPr>
              <a:t></a:t>
            </a:r>
            <a:endParaRPr lang="en-US" dirty="0" smtClean="0"/>
          </a:p>
          <a:p>
            <a:pPr>
              <a:buNone/>
            </a:pPr>
            <a:endParaRPr lang="en-US" dirty="0"/>
          </a:p>
        </p:txBody>
      </p:sp>
      <p:pic>
        <p:nvPicPr>
          <p:cNvPr id="128002" name="Picture 2" descr="http://2.bp.blogspot.com/_knjy3zdYwe8/S9Y9xd4cyMI/AAAAAAAAD5w/azUpRkFCsnQ/s640/study-study-fail-demotivational-poster-1210595199.jpg"/>
          <p:cNvPicPr>
            <a:picLocks noChangeAspect="1" noChangeArrowheads="1"/>
          </p:cNvPicPr>
          <p:nvPr/>
        </p:nvPicPr>
        <p:blipFill>
          <a:blip r:embed="rId2" cstate="print"/>
          <a:srcRect/>
          <a:stretch>
            <a:fillRect/>
          </a:stretch>
        </p:blipFill>
        <p:spPr bwMode="auto">
          <a:xfrm>
            <a:off x="4572000" y="2209800"/>
            <a:ext cx="4343400" cy="3820835"/>
          </a:xfrm>
          <a:prstGeom prst="rect">
            <a:avLst/>
          </a:prstGeom>
          <a:noFill/>
        </p:spPr>
      </p:pic>
      <p:sp>
        <p:nvSpPr>
          <p:cNvPr id="5" name="Rectangle 4"/>
          <p:cNvSpPr/>
          <p:nvPr/>
        </p:nvSpPr>
        <p:spPr>
          <a:xfrm>
            <a:off x="990600" y="228600"/>
            <a:ext cx="7226658" cy="1754326"/>
          </a:xfrm>
          <a:prstGeom prst="rect">
            <a:avLst/>
          </a:prstGeom>
          <a:noFill/>
        </p:spPr>
        <p:txBody>
          <a:bodyPr wrap="none" lIns="91440" tIns="45720" rIns="91440" bIns="45720">
            <a:spAutoFit/>
          </a:bodyPr>
          <a:lstStyle/>
          <a:p>
            <a:pPr algn="ct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Jokerman" pitchFamily="82" charset="0"/>
              </a:rPr>
              <a:t>GOOD LUCK!</a:t>
            </a:r>
          </a:p>
          <a:p>
            <a:pPr algn="ctr"/>
            <a:r>
              <a:rPr lang="en-US"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Jokerman" pitchFamily="82" charset="0"/>
              </a:rPr>
              <a:t>YOU’LL DO GREAT!!</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Jokerman" pitchFamily="82" charset="0"/>
            </a:endParaRPr>
          </a:p>
        </p:txBody>
      </p:sp>
      <p:sp>
        <p:nvSpPr>
          <p:cNvPr id="6" name="Rectangle 5"/>
          <p:cNvSpPr/>
          <p:nvPr/>
        </p:nvSpPr>
        <p:spPr>
          <a:xfrm>
            <a:off x="5715000" y="6172200"/>
            <a:ext cx="2140330" cy="369332"/>
          </a:xfrm>
          <a:prstGeom prst="rect">
            <a:avLst/>
          </a:prstGeom>
        </p:spPr>
        <p:txBody>
          <a:bodyPr wrap="none">
            <a:spAutoFit/>
          </a:bodyPr>
          <a:lstStyle/>
          <a:p>
            <a:r>
              <a:rPr lang="en-US" b="1" dirty="0" smtClean="0"/>
              <a:t>THIS IS A JOKE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295400"/>
            <a:ext cx="4038600" cy="5562600"/>
          </a:xfrm>
        </p:spPr>
        <p:txBody>
          <a:bodyPr>
            <a:normAutofit lnSpcReduction="10000"/>
          </a:bodyPr>
          <a:lstStyle/>
          <a:p>
            <a:r>
              <a:rPr lang="en-US" dirty="0" smtClean="0"/>
              <a:t>Medical/ Ethical Issues</a:t>
            </a:r>
          </a:p>
          <a:p>
            <a:r>
              <a:rPr lang="en-US" dirty="0" smtClean="0"/>
              <a:t>Stem Cells</a:t>
            </a:r>
          </a:p>
          <a:p>
            <a:r>
              <a:rPr lang="en-US" dirty="0" smtClean="0"/>
              <a:t>Cloning</a:t>
            </a:r>
          </a:p>
          <a:p>
            <a:pPr lvl="1"/>
            <a:r>
              <a:rPr lang="en-US" dirty="0" smtClean="0"/>
              <a:t>Dolly</a:t>
            </a:r>
          </a:p>
          <a:p>
            <a:r>
              <a:rPr lang="en-US" b="1" u="sng" dirty="0" smtClean="0"/>
              <a:t>Genetic Recombination</a:t>
            </a:r>
            <a:r>
              <a:rPr lang="en-US" dirty="0" smtClean="0"/>
              <a:t>: the regrouping of genes in an offspring that results in a genetic makeup that is different from that of the parents</a:t>
            </a:r>
          </a:p>
        </p:txBody>
      </p:sp>
      <p:sp>
        <p:nvSpPr>
          <p:cNvPr id="4" name="Rectangle 3"/>
          <p:cNvSpPr/>
          <p:nvPr/>
        </p:nvSpPr>
        <p:spPr>
          <a:xfrm>
            <a:off x="1295400" y="304800"/>
            <a:ext cx="5149167" cy="923330"/>
          </a:xfrm>
          <a:prstGeom prst="rect">
            <a:avLst/>
          </a:prstGeom>
          <a:noFill/>
        </p:spPr>
        <p:txBody>
          <a:bodyPr wrap="none" lIns="91440" tIns="45720" rIns="91440" bIns="45720">
            <a:spAutoFit/>
          </a:bodyPr>
          <a:lstStyle/>
          <a:p>
            <a:pPr algn="ct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Jokerman" pitchFamily="82" charset="0"/>
              </a:rPr>
              <a:t>Biotechnology</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Jokerman" pitchFamily="82" charset="0"/>
            </a:endParaRPr>
          </a:p>
        </p:txBody>
      </p:sp>
      <p:pic>
        <p:nvPicPr>
          <p:cNvPr id="99330" name="Picture 2" descr="http://www.scientificamerican.com/media/inline/65A632E6-0816-AD4F-AE94975827A78F8E_1.jpg"/>
          <p:cNvPicPr>
            <a:picLocks noChangeAspect="1" noChangeArrowheads="1"/>
          </p:cNvPicPr>
          <p:nvPr/>
        </p:nvPicPr>
        <p:blipFill>
          <a:blip r:embed="rId2" cstate="print"/>
          <a:srcRect/>
          <a:stretch>
            <a:fillRect/>
          </a:stretch>
        </p:blipFill>
        <p:spPr bwMode="auto">
          <a:xfrm>
            <a:off x="6705600" y="0"/>
            <a:ext cx="2438400" cy="2590800"/>
          </a:xfrm>
          <a:prstGeom prst="rect">
            <a:avLst/>
          </a:prstGeom>
          <a:noFill/>
        </p:spPr>
      </p:pic>
      <p:pic>
        <p:nvPicPr>
          <p:cNvPr id="99332" name="Picture 4" descr="http://www.businesspundit.com/wp-content/uploads/2009/02/zzsheep.jpg"/>
          <p:cNvPicPr>
            <a:picLocks noChangeAspect="1" noChangeArrowheads="1"/>
          </p:cNvPicPr>
          <p:nvPr/>
        </p:nvPicPr>
        <p:blipFill>
          <a:blip r:embed="rId3" cstate="print"/>
          <a:srcRect/>
          <a:stretch>
            <a:fillRect/>
          </a:stretch>
        </p:blipFill>
        <p:spPr bwMode="auto">
          <a:xfrm>
            <a:off x="5562601" y="2571750"/>
            <a:ext cx="3581400" cy="4286250"/>
          </a:xfrm>
          <a:prstGeom prst="rect">
            <a:avLst/>
          </a:prstGeom>
          <a:noFill/>
        </p:spPr>
      </p:pic>
      <p:pic>
        <p:nvPicPr>
          <p:cNvPr id="99334" name="Picture 6" descr="http://msnbcmedia4.msn.com/j/msnbc/1762000/1762573.grid-6x2.jpg"/>
          <p:cNvPicPr>
            <a:picLocks noChangeAspect="1" noChangeArrowheads="1"/>
          </p:cNvPicPr>
          <p:nvPr/>
        </p:nvPicPr>
        <p:blipFill>
          <a:blip r:embed="rId4" cstate="print"/>
          <a:srcRect/>
          <a:stretch>
            <a:fillRect/>
          </a:stretch>
        </p:blipFill>
        <p:spPr bwMode="auto">
          <a:xfrm rot="822574">
            <a:off x="3136387" y="1633547"/>
            <a:ext cx="3143250" cy="2409826"/>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52400"/>
            <a:ext cx="8229600" cy="6156960"/>
          </a:xfrm>
        </p:spPr>
        <p:txBody>
          <a:bodyPr>
            <a:normAutofit/>
          </a:bodyPr>
          <a:lstStyle/>
          <a:p>
            <a:r>
              <a:rPr lang="en-US" b="1" dirty="0" smtClean="0"/>
              <a:t>Sample Item 14: </a:t>
            </a:r>
            <a:r>
              <a:rPr lang="en-US" dirty="0" smtClean="0"/>
              <a:t>While genetic engineering has positive benefits, there are also concerns associated with widespread use of genetic engineering in agriculture.  If many farmers begin to pants more genetically modified crops that have an increased tolerance to insects, which of the following may result?</a:t>
            </a:r>
          </a:p>
          <a:p>
            <a:pPr marL="651510" indent="-514350">
              <a:buFont typeface="+mj-lt"/>
              <a:buAutoNum type="alphaUcPeriod"/>
            </a:pPr>
            <a:r>
              <a:rPr lang="en-US" dirty="0" smtClean="0"/>
              <a:t>An increase in the use of pesticides</a:t>
            </a:r>
          </a:p>
          <a:p>
            <a:pPr marL="651510" indent="-514350">
              <a:buFont typeface="+mj-lt"/>
              <a:buAutoNum type="alphaUcPeriod"/>
            </a:pPr>
            <a:r>
              <a:rPr lang="en-US" dirty="0" smtClean="0"/>
              <a:t>A decrease in genetic diversity of the crops</a:t>
            </a:r>
          </a:p>
          <a:p>
            <a:pPr marL="651510" indent="-514350">
              <a:buFont typeface="+mj-lt"/>
              <a:buAutoNum type="alphaUcPeriod"/>
            </a:pPr>
            <a:r>
              <a:rPr lang="en-US" dirty="0" smtClean="0"/>
              <a:t>An increase in the contamination of the water supply</a:t>
            </a:r>
          </a:p>
          <a:p>
            <a:pPr marL="651510" indent="-514350">
              <a:buFont typeface="+mj-lt"/>
              <a:buAutoNum type="alphaUcPeriod"/>
            </a:pPr>
            <a:r>
              <a:rPr lang="en-US" dirty="0" smtClean="0"/>
              <a:t>A decrease in crop productivity on these treated fields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nodeType="clickEffect">
                                  <p:stCondLst>
                                    <p:cond delay="0"/>
                                  </p:stCondLst>
                                  <p:iterate type="lt">
                                    <p:tmAbs val="25"/>
                                  </p:iterate>
                                  <p:childTnLst>
                                    <p:set>
                                      <p:cBhvr override="childStyle">
                                        <p:cTn id="6" dur="indefinite"/>
                                        <p:tgtEl>
                                          <p:spTgt spid="3">
                                            <p:txEl>
                                              <p:pRg st="2" end="2"/>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Rectangle 3"/>
          <p:cNvSpPr/>
          <p:nvPr/>
        </p:nvSpPr>
        <p:spPr>
          <a:xfrm>
            <a:off x="2209800" y="0"/>
            <a:ext cx="4862228" cy="923330"/>
          </a:xfrm>
          <a:prstGeom prst="rect">
            <a:avLst/>
          </a:prstGeom>
          <a:noFill/>
        </p:spPr>
        <p:txBody>
          <a:bodyPr wrap="none" lIns="91440" tIns="45720" rIns="91440" bIns="45720">
            <a:spAutoFit/>
          </a:bodyPr>
          <a:lstStyle/>
          <a:p>
            <a:pPr algn="ct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Jokerman" pitchFamily="82" charset="0"/>
              </a:rPr>
              <a:t>Reproduction</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Jokerman" pitchFamily="82" charset="0"/>
            </a:endParaRPr>
          </a:p>
        </p:txBody>
      </p:sp>
      <p:pic>
        <p:nvPicPr>
          <p:cNvPr id="100356" name="Picture 4" descr="http://faculty.southwest.tn.edu/rburkett/repro_10.jpg"/>
          <p:cNvPicPr>
            <a:picLocks noChangeAspect="1" noChangeArrowheads="1"/>
          </p:cNvPicPr>
          <p:nvPr/>
        </p:nvPicPr>
        <p:blipFill>
          <a:blip r:embed="rId2" cstate="print"/>
          <a:srcRect/>
          <a:stretch>
            <a:fillRect/>
          </a:stretch>
        </p:blipFill>
        <p:spPr bwMode="auto">
          <a:xfrm>
            <a:off x="0" y="838200"/>
            <a:ext cx="4343400" cy="3896591"/>
          </a:xfrm>
          <a:prstGeom prst="rect">
            <a:avLst/>
          </a:prstGeom>
          <a:noFill/>
        </p:spPr>
      </p:pic>
      <p:pic>
        <p:nvPicPr>
          <p:cNvPr id="100358" name="Picture 6" descr="http://www.omnimedicalsearch.com/conditions-diseases/images/female-reproductive-system-diagram.jpg"/>
          <p:cNvPicPr>
            <a:picLocks noChangeAspect="1" noChangeArrowheads="1"/>
          </p:cNvPicPr>
          <p:nvPr/>
        </p:nvPicPr>
        <p:blipFill>
          <a:blip r:embed="rId3" cstate="print"/>
          <a:srcRect/>
          <a:stretch>
            <a:fillRect/>
          </a:stretch>
        </p:blipFill>
        <p:spPr bwMode="auto">
          <a:xfrm>
            <a:off x="381000" y="4572000"/>
            <a:ext cx="3810000" cy="2286000"/>
          </a:xfrm>
          <a:prstGeom prst="rect">
            <a:avLst/>
          </a:prstGeom>
          <a:noFill/>
        </p:spPr>
      </p:pic>
      <p:pic>
        <p:nvPicPr>
          <p:cNvPr id="100360" name="Picture 8" descr="http://www.cartage.org.lb/en/themes/sciences/lifescience/generalbiology/physiology/ReproductiveSystem/HumanReproduction/malerepro_2.gif"/>
          <p:cNvPicPr>
            <a:picLocks noChangeAspect="1" noChangeArrowheads="1"/>
          </p:cNvPicPr>
          <p:nvPr/>
        </p:nvPicPr>
        <p:blipFill>
          <a:blip r:embed="rId4" cstate="print"/>
          <a:srcRect/>
          <a:stretch>
            <a:fillRect/>
          </a:stretch>
        </p:blipFill>
        <p:spPr bwMode="auto">
          <a:xfrm>
            <a:off x="4343400" y="838200"/>
            <a:ext cx="4800600" cy="3581400"/>
          </a:xfrm>
          <a:prstGeom prst="rect">
            <a:avLst/>
          </a:prstGeom>
          <a:noFill/>
        </p:spPr>
      </p:pic>
      <p:pic>
        <p:nvPicPr>
          <p:cNvPr id="100362" name="Picture 10" descr="http://biologyonline.us/Online%20A&amp;P/AP%201/Brevard/AP1lab/Lab%207/images/images2/maleanat.jpg"/>
          <p:cNvPicPr>
            <a:picLocks noChangeAspect="1" noChangeArrowheads="1"/>
          </p:cNvPicPr>
          <p:nvPr/>
        </p:nvPicPr>
        <p:blipFill>
          <a:blip r:embed="rId5" cstate="print"/>
          <a:srcRect/>
          <a:stretch>
            <a:fillRect/>
          </a:stretch>
        </p:blipFill>
        <p:spPr bwMode="auto">
          <a:xfrm>
            <a:off x="4572000" y="4419600"/>
            <a:ext cx="4191000" cy="243840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10" name="Picture 10" descr="http://2.bp.blogspot.com/-heimtG1vEAg/TcSyR5lV0YI/AAAAAAAAAAk/Y-xZbtEeNYc/s1600/sonogram104.gif"/>
          <p:cNvPicPr>
            <a:picLocks noChangeAspect="1" noChangeArrowheads="1"/>
          </p:cNvPicPr>
          <p:nvPr/>
        </p:nvPicPr>
        <p:blipFill>
          <a:blip r:embed="rId2" cstate="print"/>
          <a:srcRect/>
          <a:stretch>
            <a:fillRect/>
          </a:stretch>
        </p:blipFill>
        <p:spPr bwMode="auto">
          <a:xfrm>
            <a:off x="685800" y="2057400"/>
            <a:ext cx="3541935" cy="2744857"/>
          </a:xfrm>
          <a:prstGeom prst="rect">
            <a:avLst/>
          </a:prstGeom>
          <a:noFill/>
        </p:spPr>
      </p:pic>
      <p:sp>
        <p:nvSpPr>
          <p:cNvPr id="2" name="Title 1"/>
          <p:cNvSpPr>
            <a:spLocks noGrp="1"/>
          </p:cNvSpPr>
          <p:nvPr>
            <p:ph type="title"/>
          </p:nvPr>
        </p:nvSpPr>
        <p:spPr>
          <a:xfrm>
            <a:off x="1981200" y="304800"/>
            <a:ext cx="6705600" cy="1143000"/>
          </a:xfrm>
        </p:spPr>
        <p:txBody>
          <a:bodyPr/>
          <a:lstStyle/>
          <a:p>
            <a:r>
              <a:rPr lang="en-US" dirty="0" smtClean="0"/>
              <a:t>Fetal Development</a:t>
            </a:r>
            <a:endParaRPr lang="en-US" dirty="0"/>
          </a:p>
        </p:txBody>
      </p:sp>
      <p:sp>
        <p:nvSpPr>
          <p:cNvPr id="3" name="Content Placeholder 2"/>
          <p:cNvSpPr>
            <a:spLocks noGrp="1"/>
          </p:cNvSpPr>
          <p:nvPr>
            <p:ph idx="1"/>
          </p:nvPr>
        </p:nvSpPr>
        <p:spPr>
          <a:xfrm>
            <a:off x="457200" y="6019800"/>
            <a:ext cx="8229600" cy="289560"/>
          </a:xfrm>
        </p:spPr>
        <p:txBody>
          <a:bodyPr>
            <a:normAutofit fontScale="55000" lnSpcReduction="20000"/>
          </a:bodyPr>
          <a:lstStyle/>
          <a:p>
            <a:endParaRPr lang="en-US" dirty="0"/>
          </a:p>
        </p:txBody>
      </p:sp>
      <p:pic>
        <p:nvPicPr>
          <p:cNvPr id="102402" name="Picture 2" descr="http://www.yalemedicalgroup.org/stw/images/237826.jpg"/>
          <p:cNvPicPr>
            <a:picLocks noChangeAspect="1" noChangeArrowheads="1"/>
          </p:cNvPicPr>
          <p:nvPr/>
        </p:nvPicPr>
        <p:blipFill>
          <a:blip r:embed="rId3" cstate="print"/>
          <a:srcRect/>
          <a:stretch>
            <a:fillRect/>
          </a:stretch>
        </p:blipFill>
        <p:spPr bwMode="auto">
          <a:xfrm>
            <a:off x="0" y="4810124"/>
            <a:ext cx="4572000" cy="2047876"/>
          </a:xfrm>
          <a:prstGeom prst="rect">
            <a:avLst/>
          </a:prstGeom>
          <a:noFill/>
        </p:spPr>
      </p:pic>
      <p:pic>
        <p:nvPicPr>
          <p:cNvPr id="102404" name="Picture 4" descr="http://www.pregnancy-baby-care.com/images/Baby/baby-stages.jpg"/>
          <p:cNvPicPr>
            <a:picLocks noChangeAspect="1" noChangeArrowheads="1"/>
          </p:cNvPicPr>
          <p:nvPr/>
        </p:nvPicPr>
        <p:blipFill>
          <a:blip r:embed="rId4" cstate="print"/>
          <a:srcRect/>
          <a:stretch>
            <a:fillRect/>
          </a:stretch>
        </p:blipFill>
        <p:spPr bwMode="auto">
          <a:xfrm>
            <a:off x="0" y="228600"/>
            <a:ext cx="2057400" cy="2057401"/>
          </a:xfrm>
          <a:prstGeom prst="rect">
            <a:avLst/>
          </a:prstGeom>
          <a:noFill/>
        </p:spPr>
      </p:pic>
      <p:pic>
        <p:nvPicPr>
          <p:cNvPr id="102408" name="Picture 8" descr="http://php.med.unsw.edu.au/embryology/images/e/e5/Human_Carnegie_stage_1-23.jpg"/>
          <p:cNvPicPr>
            <a:picLocks noChangeAspect="1" noChangeArrowheads="1"/>
          </p:cNvPicPr>
          <p:nvPr/>
        </p:nvPicPr>
        <p:blipFill>
          <a:blip r:embed="rId5" cstate="print"/>
          <a:srcRect/>
          <a:stretch>
            <a:fillRect/>
          </a:stretch>
        </p:blipFill>
        <p:spPr bwMode="auto">
          <a:xfrm>
            <a:off x="4572000" y="2057400"/>
            <a:ext cx="4572000" cy="480060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0"/>
            <a:ext cx="4419600" cy="6858000"/>
          </a:xfrm>
        </p:spPr>
        <p:txBody>
          <a:bodyPr>
            <a:normAutofit fontScale="92500" lnSpcReduction="10000"/>
          </a:bodyPr>
          <a:lstStyle/>
          <a:p>
            <a:r>
              <a:rPr lang="en-US" dirty="0" smtClean="0"/>
              <a:t>First Trimester</a:t>
            </a:r>
          </a:p>
          <a:p>
            <a:pPr lvl="1"/>
            <a:r>
              <a:rPr lang="en-US" dirty="0" smtClean="0"/>
              <a:t>1</a:t>
            </a:r>
            <a:r>
              <a:rPr lang="en-US" baseline="30000" dirty="0" smtClean="0"/>
              <a:t>st</a:t>
            </a:r>
            <a:r>
              <a:rPr lang="en-US" dirty="0" smtClean="0"/>
              <a:t> 8 weeks (embryo)</a:t>
            </a:r>
          </a:p>
          <a:p>
            <a:pPr lvl="1"/>
            <a:r>
              <a:rPr lang="en-US" dirty="0" smtClean="0"/>
              <a:t>Most dramatic changes</a:t>
            </a:r>
          </a:p>
          <a:p>
            <a:pPr lvl="1"/>
            <a:r>
              <a:rPr lang="en-US" dirty="0" smtClean="0"/>
              <a:t>Brain, Nervous System, Heart (3</a:t>
            </a:r>
            <a:r>
              <a:rPr lang="en-US" baseline="30000" dirty="0" smtClean="0"/>
              <a:t>rd</a:t>
            </a:r>
            <a:r>
              <a:rPr lang="en-US" dirty="0" smtClean="0"/>
              <a:t> week)</a:t>
            </a:r>
          </a:p>
          <a:p>
            <a:pPr lvl="1"/>
            <a:r>
              <a:rPr lang="en-US" dirty="0" smtClean="0"/>
              <a:t>Fingers, toes, eyes</a:t>
            </a:r>
          </a:p>
          <a:p>
            <a:pPr lvl="1"/>
            <a:r>
              <a:rPr lang="en-US" dirty="0" smtClean="0"/>
              <a:t>Alcohol and drugs </a:t>
            </a:r>
            <a:r>
              <a:rPr lang="en-US" dirty="0" smtClean="0">
                <a:sym typeface="Wingdings" pitchFamily="2" charset="2"/>
              </a:rPr>
              <a:t></a:t>
            </a:r>
          </a:p>
          <a:p>
            <a:r>
              <a:rPr lang="en-US" dirty="0" smtClean="0">
                <a:sym typeface="Wingdings" pitchFamily="2" charset="2"/>
              </a:rPr>
              <a:t>Second Trimester</a:t>
            </a:r>
          </a:p>
          <a:p>
            <a:pPr lvl="1"/>
            <a:r>
              <a:rPr lang="en-US" dirty="0" smtClean="0">
                <a:sym typeface="Wingdings" pitchFamily="2" charset="2"/>
              </a:rPr>
              <a:t>Heartbeat heard</a:t>
            </a:r>
          </a:p>
          <a:p>
            <a:pPr lvl="1"/>
            <a:r>
              <a:rPr lang="en-US" dirty="0" smtClean="0">
                <a:sym typeface="Wingdings" pitchFamily="2" charset="2"/>
              </a:rPr>
              <a:t>Fetus moves</a:t>
            </a:r>
          </a:p>
          <a:p>
            <a:pPr lvl="1"/>
            <a:r>
              <a:rPr lang="en-US" dirty="0" smtClean="0">
                <a:sym typeface="Wingdings" pitchFamily="2" charset="2"/>
              </a:rPr>
              <a:t>End of Trim 2: 13” long, 2lbs</a:t>
            </a:r>
          </a:p>
          <a:p>
            <a:r>
              <a:rPr lang="en-US" dirty="0" smtClean="0">
                <a:sym typeface="Wingdings" pitchFamily="2" charset="2"/>
              </a:rPr>
              <a:t>Third Trimester</a:t>
            </a:r>
          </a:p>
          <a:p>
            <a:pPr lvl="1"/>
            <a:r>
              <a:rPr lang="en-US" dirty="0" smtClean="0">
                <a:sym typeface="Wingdings" pitchFamily="2" charset="2"/>
              </a:rPr>
              <a:t>Fetus growing quickly</a:t>
            </a:r>
          </a:p>
          <a:p>
            <a:r>
              <a:rPr lang="en-US" dirty="0" smtClean="0">
                <a:sym typeface="Wingdings" pitchFamily="2" charset="2"/>
              </a:rPr>
              <a:t>Gamete  Zygote </a:t>
            </a:r>
            <a:r>
              <a:rPr lang="en-US" dirty="0" err="1" smtClean="0">
                <a:sym typeface="Wingdings" pitchFamily="2" charset="2"/>
              </a:rPr>
              <a:t>Morula</a:t>
            </a:r>
            <a:r>
              <a:rPr lang="en-US" dirty="0" smtClean="0">
                <a:sym typeface="Wingdings" pitchFamily="2" charset="2"/>
              </a:rPr>
              <a:t>  </a:t>
            </a:r>
            <a:r>
              <a:rPr lang="en-US" dirty="0" err="1" smtClean="0">
                <a:sym typeface="Wingdings" pitchFamily="2" charset="2"/>
              </a:rPr>
              <a:t>Blastocyct</a:t>
            </a:r>
            <a:r>
              <a:rPr lang="en-US" dirty="0" smtClean="0">
                <a:sym typeface="Wingdings" pitchFamily="2" charset="2"/>
              </a:rPr>
              <a:t>  Fetus  Baby</a:t>
            </a:r>
            <a:endParaRPr lang="en-US" dirty="0" smtClean="0"/>
          </a:p>
          <a:p>
            <a:endParaRPr lang="en-US" dirty="0"/>
          </a:p>
        </p:txBody>
      </p:sp>
      <p:pic>
        <p:nvPicPr>
          <p:cNvPr id="4" name="Picture 6" descr="http://w3calendar.com/wp-content/uploads/2012/01/trimesters.jpg"/>
          <p:cNvPicPr>
            <a:picLocks noChangeAspect="1" noChangeArrowheads="1"/>
          </p:cNvPicPr>
          <p:nvPr/>
        </p:nvPicPr>
        <p:blipFill>
          <a:blip r:embed="rId2" cstate="print"/>
          <a:srcRect/>
          <a:stretch>
            <a:fillRect/>
          </a:stretch>
        </p:blipFill>
        <p:spPr bwMode="auto">
          <a:xfrm>
            <a:off x="4114800" y="1"/>
            <a:ext cx="5029200" cy="2133599"/>
          </a:xfrm>
          <a:prstGeom prst="rect">
            <a:avLst/>
          </a:prstGeom>
          <a:noFill/>
        </p:spPr>
      </p:pic>
      <p:pic>
        <p:nvPicPr>
          <p:cNvPr id="103426" name="Picture 2" descr="http://www.environment.ucla.edu/media/images/Fetal_dev5-large.jpg"/>
          <p:cNvPicPr>
            <a:picLocks noChangeAspect="1" noChangeArrowheads="1"/>
          </p:cNvPicPr>
          <p:nvPr/>
        </p:nvPicPr>
        <p:blipFill>
          <a:blip r:embed="rId3" cstate="print"/>
          <a:srcRect/>
          <a:stretch>
            <a:fillRect/>
          </a:stretch>
        </p:blipFill>
        <p:spPr bwMode="auto">
          <a:xfrm>
            <a:off x="4157827" y="2133600"/>
            <a:ext cx="4986173" cy="472440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0"/>
            <a:ext cx="8229600" cy="6858000"/>
          </a:xfrm>
        </p:spPr>
        <p:txBody>
          <a:bodyPr>
            <a:normAutofit fontScale="92500" lnSpcReduction="20000"/>
          </a:bodyPr>
          <a:lstStyle/>
          <a:p>
            <a:r>
              <a:rPr lang="en-US" b="1" dirty="0" smtClean="0"/>
              <a:t>Sample Item 15</a:t>
            </a:r>
            <a:r>
              <a:rPr lang="en-US" dirty="0" smtClean="0"/>
              <a:t>: A fertilized egg undergoes several stages before it is successfully implanted.  The diagram below shows these stages as the fertilized egg travels through the female human reproductive system.</a:t>
            </a:r>
          </a:p>
          <a:p>
            <a:endParaRPr lang="en-US" dirty="0" smtClean="0"/>
          </a:p>
          <a:p>
            <a:endParaRPr lang="en-US" dirty="0" smtClean="0"/>
          </a:p>
          <a:p>
            <a:endParaRPr lang="en-US" dirty="0" smtClean="0"/>
          </a:p>
          <a:p>
            <a:endParaRPr lang="en-US" dirty="0" smtClean="0"/>
          </a:p>
          <a:p>
            <a:endParaRPr lang="en-US" dirty="0" smtClean="0"/>
          </a:p>
          <a:p>
            <a:endParaRPr lang="en-US" dirty="0" smtClean="0"/>
          </a:p>
          <a:p>
            <a:pPr>
              <a:buNone/>
            </a:pPr>
            <a:r>
              <a:rPr lang="en-US" dirty="0" smtClean="0"/>
              <a:t>In which of the following structures of the female reproductive system is the </a:t>
            </a:r>
            <a:r>
              <a:rPr lang="en-US" dirty="0" err="1" smtClean="0"/>
              <a:t>blastocyst</a:t>
            </a:r>
            <a:r>
              <a:rPr lang="en-US" dirty="0" smtClean="0"/>
              <a:t> implanted during normal human development?</a:t>
            </a:r>
          </a:p>
          <a:p>
            <a:pPr marL="651510" indent="-514350">
              <a:buFont typeface="+mj-lt"/>
              <a:buAutoNum type="alphaUcPeriod"/>
            </a:pPr>
            <a:r>
              <a:rPr lang="en-US" dirty="0" smtClean="0"/>
              <a:t>Ovary</a:t>
            </a:r>
          </a:p>
          <a:p>
            <a:pPr marL="651510" indent="-514350">
              <a:buFont typeface="+mj-lt"/>
              <a:buAutoNum type="alphaUcPeriod"/>
            </a:pPr>
            <a:r>
              <a:rPr lang="en-US" dirty="0" smtClean="0"/>
              <a:t>Uterus</a:t>
            </a:r>
          </a:p>
          <a:p>
            <a:pPr marL="651510" indent="-514350">
              <a:buFont typeface="+mj-lt"/>
              <a:buAutoNum type="alphaUcPeriod"/>
            </a:pPr>
            <a:r>
              <a:rPr lang="en-US" dirty="0" smtClean="0"/>
              <a:t>Vagina</a:t>
            </a:r>
          </a:p>
          <a:p>
            <a:pPr marL="651510" indent="-514350">
              <a:buFont typeface="+mj-lt"/>
              <a:buAutoNum type="alphaUcPeriod"/>
            </a:pPr>
            <a:r>
              <a:rPr lang="en-US" dirty="0" smtClean="0"/>
              <a:t>Amniotic sac</a:t>
            </a:r>
            <a:endParaRPr lang="en-US" dirty="0"/>
          </a:p>
        </p:txBody>
      </p:sp>
      <p:pic>
        <p:nvPicPr>
          <p:cNvPr id="13313" name="Picture 1"/>
          <p:cNvPicPr>
            <a:picLocks noChangeAspect="1" noChangeArrowheads="1"/>
          </p:cNvPicPr>
          <p:nvPr/>
        </p:nvPicPr>
        <p:blipFill>
          <a:blip r:embed="rId2" cstate="print"/>
          <a:srcRect/>
          <a:stretch>
            <a:fillRect/>
          </a:stretch>
        </p:blipFill>
        <p:spPr bwMode="auto">
          <a:xfrm>
            <a:off x="1981200" y="1676400"/>
            <a:ext cx="5142987" cy="2209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nodeType="clickEffect">
                                  <p:stCondLst>
                                    <p:cond delay="0"/>
                                  </p:stCondLst>
                                  <p:iterate type="lt">
                                    <p:tmAbs val="25"/>
                                  </p:iterate>
                                  <p:childTnLst>
                                    <p:set>
                                      <p:cBhvr override="childStyle">
                                        <p:cTn id="6" dur="indefinite"/>
                                        <p:tgtEl>
                                          <p:spTgt spid="3">
                                            <p:txEl>
                                              <p:pRg st="9" end="9"/>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Custom 1">
      <a:dk1>
        <a:srgbClr val="000000"/>
      </a:dk1>
      <a:lt1>
        <a:srgbClr val="000000"/>
      </a:lt1>
      <a:dk2>
        <a:srgbClr val="F2B800"/>
      </a:dk2>
      <a:lt2>
        <a:srgbClr val="F2B800"/>
      </a:lt2>
      <a:accent1>
        <a:srgbClr val="000000"/>
      </a:accent1>
      <a:accent2>
        <a:srgbClr val="002060"/>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14</TotalTime>
  <Words>1524</Words>
  <Application>Microsoft Office PowerPoint</Application>
  <PresentationFormat>On-screen Show (4:3)</PresentationFormat>
  <Paragraphs>190</Paragraphs>
  <Slides>34</Slides>
  <Notes>0</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Apex</vt:lpstr>
      <vt:lpstr>Slide 1</vt:lpstr>
      <vt:lpstr>Slide 2</vt:lpstr>
      <vt:lpstr>Slide 3</vt:lpstr>
      <vt:lpstr>Slide 4</vt:lpstr>
      <vt:lpstr>Slide 5</vt:lpstr>
      <vt:lpstr>Slide 6</vt:lpstr>
      <vt:lpstr>Fetal Development</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Formula, Leaves, Calvin Cycle</vt:lpstr>
      <vt:lpstr>Cellular Respiration Formula</vt:lpstr>
      <vt:lpstr>Glycolosis</vt:lpstr>
      <vt:lpstr>Slide 31</vt:lpstr>
      <vt:lpstr>Slide 32</vt:lpstr>
      <vt:lpstr>Slide 33</vt:lpstr>
      <vt:lpstr>Slide 34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Melissa</dc:creator>
  <cp:lastModifiedBy>Melissa</cp:lastModifiedBy>
  <cp:revision>5</cp:revision>
  <dcterms:created xsi:type="dcterms:W3CDTF">2012-04-25T03:20:13Z</dcterms:created>
  <dcterms:modified xsi:type="dcterms:W3CDTF">2012-04-25T03:34:52Z</dcterms:modified>
</cp:coreProperties>
</file>