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8B08-829B-4727-8058-FF843DC07C51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18B2E-0C5D-4C2A-B0BB-E76D84A42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Deletion</a:t>
            </a:r>
            <a:r>
              <a:rPr lang="en-US" dirty="0" smtClean="0">
                <a:latin typeface="Jokerman" pitchFamily="82" charset="0"/>
              </a:rPr>
              <a:t> – loss of a piece of chromosome due to breakage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3048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Deletion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13645" y="2723445"/>
            <a:ext cx="2590801" cy="27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24374" y="2724028"/>
            <a:ext cx="2575033" cy="276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04845" y="2915356"/>
            <a:ext cx="2590800" cy="239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4754" name="Picture 2" descr="http://www.freewebs.com/nucleotides/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3733800" cy="4114801"/>
          </a:xfrm>
          <a:prstGeom prst="rect">
            <a:avLst/>
          </a:prstGeom>
          <a:noFill/>
        </p:spPr>
      </p:pic>
      <p:pic>
        <p:nvPicPr>
          <p:cNvPr id="74756" name="Picture 4" descr="http://www.biologyjunction.com/images/snapdrag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3445"/>
            <a:ext cx="3733800" cy="2974555"/>
          </a:xfrm>
          <a:prstGeom prst="rect">
            <a:avLst/>
          </a:prstGeom>
          <a:noFill/>
        </p:spPr>
      </p:pic>
      <p:pic>
        <p:nvPicPr>
          <p:cNvPr id="74758" name="Picture 6" descr="http://www.albinoburmese.com/inherita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0"/>
            <a:ext cx="4762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Red-Green Colorblindness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600200"/>
            <a:ext cx="4038600" cy="2438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b="1" u="sng" dirty="0" smtClean="0"/>
              <a:t>Sex-linked trait: </a:t>
            </a:r>
            <a:r>
              <a:rPr lang="en-US" dirty="0" smtClean="0"/>
              <a:t>a trait that is determined by a gene found on one of the sex chromosomes, such as the X chromosome or the Y chromosome in humans.</a:t>
            </a:r>
            <a:endParaRPr lang="en-US" dirty="0"/>
          </a:p>
        </p:txBody>
      </p:sp>
      <p:pic>
        <p:nvPicPr>
          <p:cNvPr id="76802" name="Picture 2" descr="http://www.riversideonline.com/source/images/slideshow/r22_xlinkedrecessivemoth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447800"/>
            <a:ext cx="5486400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24000" y="0"/>
            <a:ext cx="58096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Sex Linked Trait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76804" name="Picture 4" descr="http://phylogenous.files.wordpress.com/2010/07/physical-picture-of-chromoso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200400" cy="274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Example 1: Red-Green Colorblindness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629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Jokerman" pitchFamily="82" charset="0"/>
              </a:rPr>
              <a:t>Complete the </a:t>
            </a:r>
            <a:r>
              <a:rPr lang="en-US" sz="2400" dirty="0" err="1" smtClean="0">
                <a:latin typeface="Jokerman" pitchFamily="82" charset="0"/>
              </a:rPr>
              <a:t>Punnett</a:t>
            </a:r>
            <a:r>
              <a:rPr lang="en-US" sz="2400" dirty="0" smtClean="0">
                <a:latin typeface="Jokerman" pitchFamily="82" charset="0"/>
              </a:rPr>
              <a:t> Square to show color-blindness/ hemophilia.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latin typeface="Jokerman" pitchFamily="82" charset="0"/>
              </a:rPr>
              <a:t>The mother is a </a:t>
            </a:r>
            <a:r>
              <a:rPr lang="en-US" u="sng" dirty="0" smtClean="0">
                <a:latin typeface="Jokerman" pitchFamily="82" charset="0"/>
              </a:rPr>
              <a:t>carrier</a:t>
            </a:r>
            <a:r>
              <a:rPr lang="en-US" dirty="0" smtClean="0">
                <a:latin typeface="Jokerman" pitchFamily="82" charset="0"/>
              </a:rPr>
              <a:t>.  This is a person who has ONE </a:t>
            </a:r>
            <a:r>
              <a:rPr lang="en-US" u="sng" dirty="0" smtClean="0">
                <a:latin typeface="Jokerman" pitchFamily="82" charset="0"/>
              </a:rPr>
              <a:t>recessive</a:t>
            </a:r>
            <a:r>
              <a:rPr lang="en-US" dirty="0" smtClean="0">
                <a:latin typeface="Jokerman" pitchFamily="82" charset="0"/>
              </a:rPr>
              <a:t> allele for a trait and ONE </a:t>
            </a:r>
            <a:r>
              <a:rPr lang="en-US" u="sng" dirty="0" smtClean="0">
                <a:latin typeface="Jokerman" pitchFamily="82" charset="0"/>
              </a:rPr>
              <a:t>dominant</a:t>
            </a:r>
            <a:r>
              <a:rPr lang="en-US" dirty="0" smtClean="0">
                <a:latin typeface="Jokerman" pitchFamily="82" charset="0"/>
              </a:rPr>
              <a:t> allele for the trait.</a:t>
            </a:r>
          </a:p>
          <a:p>
            <a:r>
              <a:rPr lang="en-US" dirty="0" smtClean="0">
                <a:latin typeface="Jokerman" pitchFamily="82" charset="0"/>
              </a:rPr>
              <a:t>She does </a:t>
            </a:r>
            <a:r>
              <a:rPr lang="en-US" u="sng" dirty="0" smtClean="0">
                <a:latin typeface="Jokerman" pitchFamily="82" charset="0"/>
              </a:rPr>
              <a:t>NOT</a:t>
            </a:r>
            <a:r>
              <a:rPr lang="en-US" dirty="0" smtClean="0">
                <a:latin typeface="Jokerman" pitchFamily="82" charset="0"/>
              </a:rPr>
              <a:t> have the trait, but can pass it to her offspring.</a:t>
            </a:r>
            <a:endParaRPr lang="en-US" dirty="0">
              <a:latin typeface="Jokerman" pitchFamily="8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410200" cy="30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4102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5443537" cy="30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198" y="1219200"/>
            <a:ext cx="543086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1684" y="1219200"/>
            <a:ext cx="544100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1219200"/>
            <a:ext cx="55218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Sample Item 12:  </a:t>
            </a:r>
            <a:r>
              <a:rPr lang="en-US" dirty="0" smtClean="0"/>
              <a:t>Hemophilia is a sex-linked, recessive trait.  Which of the following describes the probability of hemophilia in the offspring of a man who does not have hemophilia and a woman who is a heterozygous carrier?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There is a 100% chance that their sons will have hemophilia.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There is a 0% chance that their daughters will have hemophilia.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There is a 25% chance that their sons will have hemophilia.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There is a 50% chance that their daughters will have hemophilia.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5626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DNA (deoxyribonucleic acid):</a:t>
            </a:r>
            <a:r>
              <a:rPr lang="en-US" dirty="0" smtClean="0"/>
              <a:t> the material that contains the information that determines inherited characteristics.</a:t>
            </a:r>
            <a:endParaRPr lang="en-US" b="1" u="sng" dirty="0" smtClean="0"/>
          </a:p>
          <a:p>
            <a:r>
              <a:rPr lang="en-US" b="1" u="sng" dirty="0" smtClean="0"/>
              <a:t>Nucleotide: </a:t>
            </a:r>
            <a:r>
              <a:rPr lang="en-US" dirty="0" smtClean="0"/>
              <a:t>in a nucleic-acid chain, a subunit that consists of a sugar, a phosphate, and a nitrogenous base.</a:t>
            </a:r>
          </a:p>
          <a:p>
            <a:r>
              <a:rPr lang="en-US" b="1" u="sng" dirty="0" smtClean="0"/>
              <a:t>Nitrogenous base: </a:t>
            </a:r>
            <a:r>
              <a:rPr lang="en-US" dirty="0" smtClean="0"/>
              <a:t>contains nitrogen (N) atoms and carbon (C) atoms and is a base (accepts hydrogen ions)</a:t>
            </a:r>
          </a:p>
          <a:p>
            <a:r>
              <a:rPr lang="en-US" b="1" u="sng" dirty="0" err="1" smtClean="0"/>
              <a:t>Purines</a:t>
            </a:r>
            <a:r>
              <a:rPr lang="en-US" dirty="0" smtClean="0"/>
              <a:t>: nitrogenous bases that have a double ring of carbon and nitrogen atoms (Adenine and Guanine)</a:t>
            </a:r>
          </a:p>
          <a:p>
            <a:r>
              <a:rPr lang="en-US" b="1" u="sng" dirty="0" err="1" smtClean="0"/>
              <a:t>Pyrimidines</a:t>
            </a:r>
            <a:r>
              <a:rPr lang="en-US" dirty="0" smtClean="0"/>
              <a:t>:  nitrogenous bases that have a single ring of carbon and nitrogen atoms (cytosine and thymine)</a:t>
            </a:r>
          </a:p>
        </p:txBody>
      </p:sp>
      <p:sp>
        <p:nvSpPr>
          <p:cNvPr id="4" name="Rectangle 3"/>
          <p:cNvSpPr/>
          <p:nvPr/>
        </p:nvSpPr>
        <p:spPr>
          <a:xfrm>
            <a:off x="3733800" y="381000"/>
            <a:ext cx="2438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DNA</a:t>
            </a:r>
            <a:endParaRPr lang="en-US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8194" name="Picture 2" descr="http://blog.dearbornschools.org/biologyblog/files/2010/02/Chargaffs_R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5334000"/>
            <a:ext cx="2001520" cy="1524000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e/e4/DNA_chemical_structure.svg/300px-DNA_chemical_struc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1" y="1600200"/>
            <a:ext cx="3657600" cy="3886200"/>
          </a:xfrm>
          <a:prstGeom prst="rect">
            <a:avLst/>
          </a:prstGeom>
          <a:noFill/>
        </p:spPr>
      </p:pic>
      <p:pic>
        <p:nvPicPr>
          <p:cNvPr id="8198" name="Picture 6" descr="http://www.buzzle.com/img/articleImages/387160-1237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567" y="0"/>
            <a:ext cx="2301433" cy="1818133"/>
          </a:xfrm>
          <a:prstGeom prst="rect">
            <a:avLst/>
          </a:prstGeom>
          <a:noFill/>
        </p:spPr>
      </p:pic>
      <p:pic>
        <p:nvPicPr>
          <p:cNvPr id="8200" name="Picture 8" descr="http://hyperphysics.phy-astr.gsu.edu/hbase/organic/imgorg/dnabas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0"/>
            <a:ext cx="3657600" cy="1913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/>
              <a:t>DNA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52578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Base Pairing rules</a:t>
            </a:r>
            <a:r>
              <a:rPr lang="en-US" dirty="0" smtClean="0"/>
              <a:t>: the rules stating that </a:t>
            </a:r>
            <a:r>
              <a:rPr lang="en-US" b="1" dirty="0" smtClean="0">
                <a:solidFill>
                  <a:srgbClr val="0070C0"/>
                </a:solidFill>
              </a:rPr>
              <a:t>cytosine</a:t>
            </a:r>
            <a:r>
              <a:rPr lang="en-US" dirty="0" smtClean="0"/>
              <a:t> pairs with </a:t>
            </a:r>
            <a:r>
              <a:rPr lang="en-US" b="1" dirty="0" smtClean="0">
                <a:solidFill>
                  <a:srgbClr val="0070C0"/>
                </a:solidFill>
              </a:rPr>
              <a:t>guanine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00B050"/>
                </a:solidFill>
              </a:rPr>
              <a:t>adenine</a:t>
            </a:r>
            <a:r>
              <a:rPr lang="en-US" dirty="0" smtClean="0"/>
              <a:t> pairs with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thymine</a:t>
            </a:r>
            <a:r>
              <a:rPr lang="en-US" b="1" dirty="0" smtClean="0"/>
              <a:t> </a:t>
            </a:r>
            <a:r>
              <a:rPr lang="en-US" dirty="0" smtClean="0"/>
              <a:t>in DNA, and that adenine pairs with </a:t>
            </a:r>
            <a:r>
              <a:rPr lang="en-US" dirty="0" err="1" smtClean="0"/>
              <a:t>uracil</a:t>
            </a:r>
            <a:r>
              <a:rPr lang="en-US" dirty="0" smtClean="0"/>
              <a:t> in RNA.</a:t>
            </a:r>
          </a:p>
          <a:p>
            <a:r>
              <a:rPr lang="en-US" b="1" u="sng" dirty="0" smtClean="0"/>
              <a:t>Complimentary Base Pairs</a:t>
            </a:r>
            <a:r>
              <a:rPr lang="en-US" dirty="0" smtClean="0"/>
              <a:t>: contains one </a:t>
            </a:r>
            <a:r>
              <a:rPr lang="en-US" dirty="0" err="1" smtClean="0"/>
              <a:t>purine</a:t>
            </a:r>
            <a:r>
              <a:rPr lang="en-US" dirty="0" smtClean="0"/>
              <a:t> and one </a:t>
            </a:r>
            <a:r>
              <a:rPr lang="en-US" dirty="0" err="1" smtClean="0"/>
              <a:t>pyrimidine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A-T</a:t>
            </a:r>
            <a:r>
              <a:rPr lang="en-US" dirty="0" smtClean="0"/>
              <a:t> (like AT&amp;T)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C-G</a:t>
            </a:r>
            <a:r>
              <a:rPr lang="en-US" dirty="0" smtClean="0"/>
              <a:t> (like Curious George)</a:t>
            </a:r>
          </a:p>
          <a:p>
            <a:pPr lvl="1"/>
            <a:r>
              <a:rPr lang="en-US" dirty="0" smtClean="0"/>
              <a:t>A-U (RNA)</a:t>
            </a:r>
          </a:p>
          <a:p>
            <a:endParaRPr lang="en-US" dirty="0"/>
          </a:p>
        </p:txBody>
      </p:sp>
      <p:pic>
        <p:nvPicPr>
          <p:cNvPr id="7170" name="Picture 2" descr="http://www.mun.ca/biology/scarr/CG_ATG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79272" cy="3048000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2/21/GC_base_pair_jypx3.png/280px-GC_base_pair_jypx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048000"/>
            <a:ext cx="2667000" cy="1962150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6/67/AT_base_pair_jypx3.png/280px-AT_base_pair_jypx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9200"/>
            <a:ext cx="2667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Messenger RNA (mRNA): </a:t>
            </a:r>
            <a:r>
              <a:rPr lang="en-US" dirty="0" smtClean="0"/>
              <a:t>a single-stranded RNA molecule that carries the instructions from a gene to make a protein.</a:t>
            </a:r>
          </a:p>
          <a:p>
            <a:r>
              <a:rPr lang="en-US" b="1" u="sng" dirty="0" smtClean="0"/>
              <a:t>Ribosomal RNA (</a:t>
            </a:r>
            <a:r>
              <a:rPr lang="en-US" b="1" u="sng" dirty="0" err="1" smtClean="0"/>
              <a:t>rRNA</a:t>
            </a:r>
            <a:r>
              <a:rPr lang="en-US" b="1" u="sng" dirty="0" smtClean="0"/>
              <a:t>): </a:t>
            </a:r>
            <a:r>
              <a:rPr lang="en-US" dirty="0" smtClean="0"/>
              <a:t>a natural polymer that is present in all living cells and that plays a role in protein synthesis.</a:t>
            </a:r>
          </a:p>
          <a:p>
            <a:r>
              <a:rPr lang="en-US" b="1" u="sng" dirty="0" smtClean="0"/>
              <a:t>Transfer RNA (</a:t>
            </a:r>
            <a:r>
              <a:rPr lang="en-US" b="1" u="sng" dirty="0" err="1" smtClean="0"/>
              <a:t>tRNA</a:t>
            </a:r>
            <a:r>
              <a:rPr lang="en-US" b="1" u="sng" dirty="0" smtClean="0"/>
              <a:t>): </a:t>
            </a:r>
            <a:r>
              <a:rPr lang="en-US" dirty="0" smtClean="0"/>
              <a:t>an RNA molecule that transfers amino acids to the growing end of a polypeptide chain during translation.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81000"/>
            <a:ext cx="4817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Types of RNA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DNA Replication</a:t>
            </a:r>
            <a:r>
              <a:rPr lang="en-US" dirty="0" smtClean="0"/>
              <a:t>: the process of making a copy of DNA.</a:t>
            </a:r>
          </a:p>
          <a:p>
            <a:r>
              <a:rPr lang="en-US" b="1" u="sng" dirty="0" err="1" smtClean="0"/>
              <a:t>Helicase</a:t>
            </a:r>
            <a:r>
              <a:rPr lang="en-US" dirty="0" smtClean="0"/>
              <a:t>: separate the DNA strands</a:t>
            </a:r>
          </a:p>
          <a:p>
            <a:r>
              <a:rPr lang="en-US" b="1" u="sng" dirty="0" smtClean="0"/>
              <a:t>Replication Fork</a:t>
            </a:r>
            <a:r>
              <a:rPr lang="en-US" dirty="0" smtClean="0"/>
              <a:t>: The Y-shaped region that results when the two strands separate</a:t>
            </a:r>
          </a:p>
          <a:p>
            <a:r>
              <a:rPr lang="en-US" b="1" u="sng" dirty="0" smtClean="0"/>
              <a:t>DNA Polymerases</a:t>
            </a:r>
            <a:r>
              <a:rPr lang="en-US" dirty="0" smtClean="0"/>
              <a:t>: add complementary nucleotides, found floating freely inside the nucleus, to each of the original strands.</a:t>
            </a:r>
          </a:p>
          <a:p>
            <a:r>
              <a:rPr lang="en-US" b="1" u="sng" dirty="0" smtClean="0"/>
              <a:t>Semi-Conservative Replication</a:t>
            </a:r>
            <a:r>
              <a:rPr lang="en-US" dirty="0" smtClean="0"/>
              <a:t>: Each new DNA molecules have kept (or conserved) one of the two (or semi) originals DNA strands.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304800"/>
            <a:ext cx="40254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Replication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6146" name="Picture 2" descr="http://upload.wikimedia.org/wikipedia/commons/thumb/7/70/DNA_replication_split.svg/200px-DNA_replication_split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57200"/>
            <a:ext cx="1905000" cy="383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tokresource.org/tok_classes/biobiobio/biomenu/dna_replication/DNA-20re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229600" cy="4709160"/>
          </a:xfrm>
        </p:spPr>
        <p:txBody>
          <a:bodyPr/>
          <a:lstStyle/>
          <a:p>
            <a:r>
              <a:rPr lang="en-US" b="1" u="sng" dirty="0" smtClean="0"/>
              <a:t>RNA polymerase</a:t>
            </a:r>
            <a:r>
              <a:rPr lang="en-US" dirty="0" smtClean="0"/>
              <a:t>: enzyme that catalyzes the formation of RNA on a DNA template, binds to a promoter.</a:t>
            </a:r>
          </a:p>
          <a:p>
            <a:r>
              <a:rPr lang="en-US" b="1" u="sng" dirty="0" smtClean="0"/>
              <a:t>Promoter</a:t>
            </a:r>
            <a:r>
              <a:rPr lang="en-US" dirty="0" smtClean="0"/>
              <a:t>: specific nucleotide sequence of DNA where RNA polymerase binds and initiates transcription.</a:t>
            </a:r>
          </a:p>
          <a:p>
            <a:r>
              <a:rPr lang="en-US" b="1" u="sng" dirty="0" smtClean="0"/>
              <a:t>Termination signal</a:t>
            </a:r>
            <a:r>
              <a:rPr lang="en-US" dirty="0" smtClean="0"/>
              <a:t>: specific sequence of nucleotides that marks the end</a:t>
            </a:r>
          </a:p>
          <a:p>
            <a:pPr>
              <a:buNone/>
            </a:pPr>
            <a:r>
              <a:rPr lang="en-US" dirty="0" smtClean="0"/>
              <a:t>    of a gene. </a:t>
            </a:r>
          </a:p>
          <a:p>
            <a:pPr lvl="1"/>
            <a:r>
              <a:rPr lang="en-US" dirty="0" smtClean="0"/>
              <a:t>UAA, UAG, UGA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81000"/>
            <a:ext cx="4812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Transcription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5122" name="Picture 2" descr="http://www.scientificpsychic.com/fitness/transcrip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1175" y="4543425"/>
            <a:ext cx="3552825" cy="231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Inversion</a:t>
            </a:r>
            <a:r>
              <a:rPr lang="en-US" dirty="0" smtClean="0">
                <a:latin typeface="Jokerman" pitchFamily="82" charset="0"/>
              </a:rPr>
              <a:t> – A chromosomal segment breaks off, flips around backwards, and reattaches.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381000"/>
            <a:ext cx="351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Inversion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46965" y="3321694"/>
            <a:ext cx="2666999" cy="257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455377" y="3326423"/>
            <a:ext cx="2590799" cy="249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21011" y="3427791"/>
            <a:ext cx="2620619" cy="23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6" name="Picture 2" descr="http://0.tqn.com/d/biology/1/0/4/Y/transcrip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98308" name="Picture 4" descr="http://dna-rna.net/wp-content/uploads/2011/08/rna-transcrip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962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Jokerman" pitchFamily="82" charset="0"/>
              </a:rPr>
              <a:t>Translocation</a:t>
            </a:r>
            <a:r>
              <a:rPr lang="en-US" dirty="0" smtClean="0">
                <a:latin typeface="Jokerman" pitchFamily="82" charset="0"/>
              </a:rPr>
              <a:t> – a piece of one chromosome breaks off and reattaches to a </a:t>
            </a:r>
            <a:r>
              <a:rPr lang="en-US" dirty="0" err="1" smtClean="0">
                <a:latin typeface="Jokerman" pitchFamily="82" charset="0"/>
              </a:rPr>
              <a:t>nonhomologous</a:t>
            </a:r>
            <a:r>
              <a:rPr lang="en-US" dirty="0" smtClean="0">
                <a:latin typeface="Jokerman" pitchFamily="82" charset="0"/>
              </a:rPr>
              <a:t> chromosome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381000"/>
            <a:ext cx="4865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Translocation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0937" y="3231259"/>
            <a:ext cx="254812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261278" y="3289850"/>
            <a:ext cx="2621445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58841" y="3261360"/>
            <a:ext cx="2560321" cy="243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4716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Mendel (Father of Genetics)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Mendel’s Laws of </a:t>
            </a:r>
          </a:p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Segregations and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Independent Assortment</a:t>
            </a:r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 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6146" name="Picture 2" descr="http://science.halleyhosting.com/sci/soph/genetics/pics/lawofsegreg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4114800" cy="3200401"/>
          </a:xfrm>
          <a:prstGeom prst="rect">
            <a:avLst/>
          </a:prstGeom>
          <a:noFill/>
        </p:spPr>
      </p:pic>
      <p:pic>
        <p:nvPicPr>
          <p:cNvPr id="6148" name="Picture 4" descr="http://www.anselm.edu/homepage/jpitocch/genbio/indass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3886200" cy="3505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0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Law of Independent Assortment: </a:t>
            </a:r>
            <a:r>
              <a:rPr lang="en-US" dirty="0" smtClean="0"/>
              <a:t>states that genes separate independently of one another in meiosis.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Law of Segregation: </a:t>
            </a:r>
            <a:r>
              <a:rPr lang="en-US" dirty="0" smtClean="0"/>
              <a:t>states that the pairs of homologous chromosomes separate in meiosis so that only one chromosome from each pair is present in each gamete.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r>
              <a:rPr lang="en-US" b="1" dirty="0" smtClean="0"/>
              <a:t>Sample Item 11:  </a:t>
            </a:r>
            <a:r>
              <a:rPr lang="en-US" dirty="0" smtClean="0"/>
              <a:t>Over time, the climate of an island became drier, which resulted in changes to the populations of various island finch species.  Finch populations with a certain beak shape thrived, while those not having that beak shape decreased.  Which of the following describes the necessary condition for these changes in the finch populations to occur?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Fewer mutations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Limited food resources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Limited beak variations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Overproduction of offspring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Dominant: </a:t>
            </a:r>
            <a:r>
              <a:rPr lang="en-US" dirty="0" smtClean="0"/>
              <a:t>describes the allele that is fully expressed when carried by only one of a pair of homologous chromosomes. </a:t>
            </a:r>
          </a:p>
          <a:p>
            <a:r>
              <a:rPr lang="en-US" b="1" u="sng" dirty="0" smtClean="0"/>
              <a:t>Recessive: </a:t>
            </a:r>
            <a:r>
              <a:rPr lang="en-US" dirty="0" smtClean="0"/>
              <a:t>describes a trait or an allele that is expressed only when two recessive alleles for the same characteristic are inherited.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81000"/>
            <a:ext cx="70246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Dominant VS Recessive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Jokerman" pitchFamily="82" charset="0"/>
            </a:endParaRPr>
          </a:p>
        </p:txBody>
      </p:sp>
      <p:pic>
        <p:nvPicPr>
          <p:cNvPr id="16386" name="Picture 2" descr="http://images.sodahead.com/polls/002538847/brown-72641111368_x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43400"/>
            <a:ext cx="2857500" cy="2143125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ANd9GcTBeioiR-J30HyhINpOEhGBeq5dGdDyCgW18oWdeqnGQzNjkgW9Yv8-9knH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832" y="4343400"/>
            <a:ext cx="2772168" cy="2076451"/>
          </a:xfrm>
          <a:prstGeom prst="rect">
            <a:avLst/>
          </a:prstGeom>
          <a:noFill/>
        </p:spPr>
      </p:pic>
      <p:pic>
        <p:nvPicPr>
          <p:cNvPr id="16390" name="Picture 6" descr="http://wwphs.sharpschool.com/UserFiles/Servers/Server_10640642/Image/hcrochetiere/StudentBlogImages/Sheena%20Desai/IMG_7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4958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6482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Genotype:  </a:t>
            </a:r>
            <a:r>
              <a:rPr lang="en-US" dirty="0" smtClean="0"/>
              <a:t>The entire genetic makeup of an organism; also the combination of genes for one or more specific traits.</a:t>
            </a:r>
          </a:p>
          <a:p>
            <a:r>
              <a:rPr lang="en-US" b="1" u="sng" dirty="0" smtClean="0"/>
              <a:t>Phenotype:  </a:t>
            </a:r>
            <a:r>
              <a:rPr lang="en-US" dirty="0" smtClean="0"/>
              <a:t>an organism’s appearance or other detectable characteristics that results from the organism’s genotype and the environment.</a:t>
            </a:r>
            <a:endParaRPr lang="en-US" b="1" u="sng" dirty="0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45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Genotype VS Phenotype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5362" name="Picture 2" descr="http://learnscape.org/blog/wp-content/uploads/2008/12/pictur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479576"/>
            <a:ext cx="3962400" cy="2378424"/>
          </a:xfrm>
          <a:prstGeom prst="rect">
            <a:avLst/>
          </a:prstGeom>
          <a:noFill/>
        </p:spPr>
      </p:pic>
      <p:pic>
        <p:nvPicPr>
          <p:cNvPr id="15364" name="Picture 4" descr="http://naturalsciences.sdsu.edu/classes/lab2.4/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33450"/>
            <a:ext cx="4114800" cy="592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267200" cy="5867400"/>
          </a:xfrm>
        </p:spPr>
        <p:txBody>
          <a:bodyPr>
            <a:normAutofit lnSpcReduction="10000"/>
          </a:bodyPr>
          <a:lstStyle/>
          <a:p>
            <a:r>
              <a:rPr lang="en-US" b="1" u="sng" dirty="0" err="1" smtClean="0"/>
              <a:t>Punnet</a:t>
            </a:r>
            <a:r>
              <a:rPr lang="en-US" b="1" u="sng" dirty="0" smtClean="0"/>
              <a:t> Square</a:t>
            </a:r>
            <a:r>
              <a:rPr lang="en-US" dirty="0" smtClean="0"/>
              <a:t>: A graphic used to predict the results of a genetic cross.</a:t>
            </a:r>
          </a:p>
          <a:p>
            <a:r>
              <a:rPr lang="en-US" b="1" u="sng" dirty="0" smtClean="0"/>
              <a:t>Monohybrid cross</a:t>
            </a:r>
            <a:r>
              <a:rPr lang="en-US" dirty="0" smtClean="0"/>
              <a:t>:  </a:t>
            </a:r>
          </a:p>
          <a:p>
            <a:pPr>
              <a:buNone/>
            </a:pPr>
            <a:r>
              <a:rPr lang="en-US" dirty="0" smtClean="0"/>
              <a:t>     a cross between individuals that involves one pair of contrasting traits.</a:t>
            </a:r>
          </a:p>
          <a:p>
            <a:r>
              <a:rPr lang="en-US" b="1" u="sng" dirty="0" err="1" smtClean="0"/>
              <a:t>Dihybrid</a:t>
            </a:r>
            <a:r>
              <a:rPr lang="en-US" b="1" u="sng" dirty="0" smtClean="0"/>
              <a:t> cross</a:t>
            </a:r>
            <a:r>
              <a:rPr lang="en-US" dirty="0" smtClean="0"/>
              <a:t>:  A cross between individuals that have different alleles for the same gene.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55162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Punnett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 Square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4338" name="Picture 2" descr="http://3.bp.blogspot.com/-64RqK0ZyRvc/TbSEvcxlBSI/AAAAAAAAAGA/VVJNLBJupzk/s1600/monohybrid+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162300" cy="3200400"/>
          </a:xfrm>
          <a:prstGeom prst="rect">
            <a:avLst/>
          </a:prstGeom>
          <a:noFill/>
        </p:spPr>
      </p:pic>
      <p:pic>
        <p:nvPicPr>
          <p:cNvPr id="14340" name="Picture 4" descr="http://faculty.southwest.tn.edu/rburkett/GB%20mit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54102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P generation: </a:t>
            </a:r>
            <a:r>
              <a:rPr lang="en-US" dirty="0" smtClean="0"/>
              <a:t>parental generation, the first two individuals that mate in a genetic cross.</a:t>
            </a:r>
          </a:p>
          <a:p>
            <a:r>
              <a:rPr lang="en-US" b="1" u="sng" dirty="0" smtClean="0"/>
              <a:t>F</a:t>
            </a:r>
            <a:r>
              <a:rPr lang="en-US" sz="1800" b="1" u="sng" dirty="0" smtClean="0"/>
              <a:t>1</a:t>
            </a:r>
            <a:r>
              <a:rPr lang="en-US" b="1" u="sng" dirty="0" smtClean="0"/>
              <a:t> generation:  </a:t>
            </a:r>
            <a:r>
              <a:rPr lang="en-US" dirty="0" smtClean="0"/>
              <a:t>the first generation of offspring obtained from an experimental cross of two organisms.</a:t>
            </a:r>
          </a:p>
          <a:p>
            <a:r>
              <a:rPr lang="en-US" b="1" u="sng" dirty="0" smtClean="0"/>
              <a:t>F</a:t>
            </a:r>
            <a:r>
              <a:rPr lang="en-US" sz="1800" b="1" u="sng" dirty="0" smtClean="0"/>
              <a:t>2</a:t>
            </a:r>
            <a:r>
              <a:rPr lang="en-US" b="1" u="sng" dirty="0" smtClean="0"/>
              <a:t> generation:  </a:t>
            </a:r>
            <a:r>
              <a:rPr lang="en-US" dirty="0" smtClean="0"/>
              <a:t>the second generation of offspring, obtained from an experimental cross of two organisms; the offspring of the F</a:t>
            </a:r>
            <a:r>
              <a:rPr lang="en-US" sz="1800" dirty="0" smtClean="0"/>
              <a:t>1</a:t>
            </a:r>
            <a:r>
              <a:rPr lang="en-US" dirty="0" smtClean="0"/>
              <a:t> generation.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04800"/>
            <a:ext cx="4395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Experiments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0000"/>
      </a:dk1>
      <a:lt1>
        <a:srgbClr val="000000"/>
      </a:lt1>
      <a:dk2>
        <a:srgbClr val="F2B800"/>
      </a:dk2>
      <a:lt2>
        <a:srgbClr val="F2B800"/>
      </a:lt2>
      <a:accent1>
        <a:srgbClr val="000000"/>
      </a:accent1>
      <a:accent2>
        <a:srgbClr val="00206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928</Words>
  <Application>Microsoft Office PowerPoint</Application>
  <PresentationFormat>On-screen Show (4:3)</PresentationFormat>
  <Paragraphs>79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Red-Green Colorblindness</vt:lpstr>
      <vt:lpstr>Example 1: Red-Green Colorblindness</vt:lpstr>
      <vt:lpstr>Slide 13</vt:lpstr>
      <vt:lpstr>  </vt:lpstr>
      <vt:lpstr>DNA cont.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</dc:creator>
  <cp:lastModifiedBy>Melissa</cp:lastModifiedBy>
  <cp:revision>4</cp:revision>
  <dcterms:created xsi:type="dcterms:W3CDTF">2012-04-25T03:20:13Z</dcterms:created>
  <dcterms:modified xsi:type="dcterms:W3CDTF">2012-04-25T03:31:26Z</dcterms:modified>
</cp:coreProperties>
</file>