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F18B08-829B-4727-8058-FF843DC07C51}" type="datetimeFigureOut">
              <a:rPr lang="en-US" smtClean="0"/>
              <a:t>4/24/2012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318B2E-0C5D-4C2A-B0BB-E76D84A4211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65BAF2F-945E-4935-9942-D358967AA945}" type="datetimeFigureOut">
              <a:rPr lang="en-US" smtClean="0"/>
              <a:t>4/24/2012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1DE6515-E083-4760-A0A3-3581259EC848}"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5BAF2F-945E-4935-9942-D358967AA945}" type="datetimeFigureOut">
              <a:rPr lang="en-US" smtClean="0"/>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5BAF2F-945E-4935-9942-D358967AA945}" type="datetimeFigureOut">
              <a:rPr lang="en-US" smtClean="0"/>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F039A77-201B-4138-9595-2F6DD26121B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5BAF2F-945E-4935-9942-D358967AA945}" type="datetimeFigureOut">
              <a:rPr lang="en-US" smtClean="0"/>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65BAF2F-945E-4935-9942-D358967AA945}" type="datetimeFigureOut">
              <a:rPr lang="en-US" smtClean="0"/>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1DE6515-E083-4760-A0A3-3581259EC84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5BAF2F-945E-4935-9942-D358967AA945}" type="datetimeFigureOut">
              <a:rPr lang="en-US" smtClean="0"/>
              <a:t>4/24/2012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65BAF2F-945E-4935-9942-D358967AA945}" type="datetimeFigureOut">
              <a:rPr lang="en-US" smtClean="0"/>
              <a:t>4/24/2012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5BAF2F-945E-4935-9942-D358967AA945}" type="datetimeFigureOut">
              <a:rPr lang="en-US" smtClean="0"/>
              <a:t>4/24/2012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BAF2F-945E-4935-9942-D358967AA945}" type="datetimeFigureOut">
              <a:rPr lang="en-US" smtClean="0"/>
              <a:t>4/24/2012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5BAF2F-945E-4935-9942-D358967AA945}" type="datetimeFigureOut">
              <a:rPr lang="en-US" smtClean="0"/>
              <a:t>4/24/2012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5BAF2F-945E-4935-9942-D358967AA945}" type="datetimeFigureOut">
              <a:rPr lang="en-US" smtClean="0"/>
              <a:t>4/24/2012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65BAF2F-945E-4935-9942-D358967AA945}" type="datetimeFigureOut">
              <a:rPr lang="en-US" smtClean="0"/>
              <a:t>4/24/2012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1DE6515-E083-4760-A0A3-3581259EC84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r>
              <a:rPr lang="en-US" dirty="0" smtClean="0">
                <a:solidFill>
                  <a:schemeClr val="bg1"/>
                </a:solidFill>
              </a:rPr>
              <a:t>Domain </a:t>
            </a:r>
            <a:r>
              <a:rPr lang="en-US" u="sng" dirty="0" err="1" smtClean="0">
                <a:solidFill>
                  <a:schemeClr val="bg1"/>
                </a:solidFill>
              </a:rPr>
              <a:t>Archaea</a:t>
            </a:r>
            <a:endParaRPr lang="en-US" dirty="0" smtClean="0">
              <a:solidFill>
                <a:schemeClr val="bg1"/>
              </a:solidFill>
            </a:endParaRPr>
          </a:p>
        </p:txBody>
      </p:sp>
      <p:sp>
        <p:nvSpPr>
          <p:cNvPr id="46083" name="Rectangle 3"/>
          <p:cNvSpPr>
            <a:spLocks noGrp="1" noRot="1" noChangeArrowheads="1"/>
          </p:cNvSpPr>
          <p:nvPr>
            <p:ph type="body" sz="half" idx="1"/>
          </p:nvPr>
        </p:nvSpPr>
        <p:spPr/>
        <p:txBody>
          <a:bodyPr/>
          <a:lstStyle/>
          <a:p>
            <a:pPr>
              <a:defRPr/>
            </a:pPr>
            <a:r>
              <a:rPr lang="en-US" sz="2400" dirty="0" smtClean="0"/>
              <a:t>1. Prokaryotes</a:t>
            </a:r>
          </a:p>
          <a:p>
            <a:pPr>
              <a:defRPr/>
            </a:pPr>
            <a:r>
              <a:rPr lang="en-US" sz="2400" dirty="0" smtClean="0"/>
              <a:t>2. </a:t>
            </a:r>
            <a:r>
              <a:rPr lang="en-US" sz="2400" u="sng" dirty="0" smtClean="0"/>
              <a:t>Distinctive cell membranes</a:t>
            </a:r>
          </a:p>
          <a:p>
            <a:pPr>
              <a:defRPr/>
            </a:pPr>
            <a:r>
              <a:rPr lang="en-US" sz="2400" dirty="0" smtClean="0"/>
              <a:t>3. </a:t>
            </a:r>
            <a:r>
              <a:rPr lang="en-US" sz="2400" u="sng" dirty="0" smtClean="0"/>
              <a:t>Autotrophic (chemosynthesis), earliest organisms on Earth</a:t>
            </a:r>
          </a:p>
          <a:p>
            <a:pPr>
              <a:defRPr/>
            </a:pPr>
            <a:r>
              <a:rPr lang="en-US" sz="2400" dirty="0" smtClean="0"/>
              <a:t>4. Some produce gases</a:t>
            </a:r>
          </a:p>
          <a:p>
            <a:pPr>
              <a:defRPr/>
            </a:pPr>
            <a:r>
              <a:rPr lang="en-US" sz="2400" dirty="0" smtClean="0"/>
              <a:t>5. Live in harsh environments </a:t>
            </a:r>
          </a:p>
          <a:p>
            <a:pPr eaLnBrk="1" hangingPunct="1">
              <a:defRPr/>
            </a:pPr>
            <a:endParaRPr lang="en-US" sz="2400" dirty="0" smtClean="0"/>
          </a:p>
        </p:txBody>
      </p:sp>
      <p:pic>
        <p:nvPicPr>
          <p:cNvPr id="30724" name="Picture 5" descr="archaea_noaa_sm"/>
          <p:cNvPicPr>
            <a:picLocks noGrp="1" noChangeAspect="1" noChangeArrowheads="1"/>
          </p:cNvPicPr>
          <p:nvPr>
            <p:ph sz="half" idx="2"/>
          </p:nvPr>
        </p:nvPicPr>
        <p:blipFill>
          <a:blip r:embed="rId2" cstate="print"/>
          <a:srcRect/>
          <a:stretch>
            <a:fillRect/>
          </a:stretch>
        </p:blipFill>
        <p:spPr>
          <a:xfrm>
            <a:off x="4584700" y="1600200"/>
            <a:ext cx="4100513" cy="4343400"/>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endParaRPr lang="en-US"/>
          </a:p>
        </p:txBody>
      </p:sp>
      <p:sp>
        <p:nvSpPr>
          <p:cNvPr id="3" name="Content Placeholder 2"/>
          <p:cNvSpPr>
            <a:spLocks noGrp="1"/>
          </p:cNvSpPr>
          <p:nvPr>
            <p:ph idx="1"/>
          </p:nvPr>
        </p:nvSpPr>
        <p:spPr>
          <a:xfrm>
            <a:off x="457200" y="990600"/>
            <a:ext cx="3124200" cy="5867400"/>
          </a:xfrm>
        </p:spPr>
        <p:txBody>
          <a:bodyPr>
            <a:normAutofit fontScale="92500" lnSpcReduction="10000"/>
          </a:bodyPr>
          <a:lstStyle/>
          <a:p>
            <a:r>
              <a:rPr lang="en-US" dirty="0" smtClean="0"/>
              <a:t>Change in classification due to genetics and </a:t>
            </a:r>
            <a:r>
              <a:rPr lang="en-US" dirty="0" smtClean="0">
                <a:solidFill>
                  <a:srgbClr val="FF0000"/>
                </a:solidFill>
              </a:rPr>
              <a:t>evolution</a:t>
            </a:r>
          </a:p>
          <a:p>
            <a:r>
              <a:rPr lang="en-US" b="1" u="sng" dirty="0" err="1" smtClean="0">
                <a:solidFill>
                  <a:schemeClr val="bg1"/>
                </a:solidFill>
              </a:rPr>
              <a:t>Cladogram</a:t>
            </a:r>
            <a:r>
              <a:rPr lang="en-US" dirty="0" smtClean="0">
                <a:solidFill>
                  <a:schemeClr val="bg1"/>
                </a:solidFill>
              </a:rPr>
              <a:t>: a diagram that is based on patterns of shared, derived traits and that shows the evolutionary relationships between groups of organisms.</a:t>
            </a:r>
            <a:endParaRPr lang="en-US" dirty="0">
              <a:solidFill>
                <a:schemeClr val="bg1"/>
              </a:solidFill>
            </a:endParaRPr>
          </a:p>
        </p:txBody>
      </p:sp>
      <p:sp>
        <p:nvSpPr>
          <p:cNvPr id="4" name="Rectangle 3"/>
          <p:cNvSpPr/>
          <p:nvPr/>
        </p:nvSpPr>
        <p:spPr>
          <a:xfrm>
            <a:off x="0" y="0"/>
            <a:ext cx="9144000" cy="923330"/>
          </a:xfrm>
          <a:prstGeom prst="rect">
            <a:avLst/>
          </a:prstGeom>
          <a:noFill/>
        </p:spPr>
        <p:txBody>
          <a:bodyPr wrap="square" lIns="91440" tIns="45720" rIns="91440" bIns="45720">
            <a:spAutoFit/>
          </a:bodyPr>
          <a:lstStyle/>
          <a:p>
            <a:pPr algn="ct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Jokerman" pitchFamily="82" charset="0"/>
              </a:rPr>
              <a:t>Cladogram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14338" name="Picture 2" descr="http://images.carolina.com/images/en_US/local/page_specific/teacherresources/life/tips_cladogram.jpg"/>
          <p:cNvPicPr>
            <a:picLocks noChangeAspect="1" noChangeArrowheads="1"/>
          </p:cNvPicPr>
          <p:nvPr/>
        </p:nvPicPr>
        <p:blipFill>
          <a:blip r:embed="rId2" cstate="print"/>
          <a:srcRect/>
          <a:stretch>
            <a:fillRect/>
          </a:stretch>
        </p:blipFill>
        <p:spPr bwMode="auto">
          <a:xfrm>
            <a:off x="3505200" y="1066800"/>
            <a:ext cx="5424018" cy="5334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14400"/>
            <a:ext cx="8229600" cy="5394960"/>
          </a:xfrm>
        </p:spPr>
        <p:txBody>
          <a:bodyPr/>
          <a:lstStyle/>
          <a:p>
            <a:r>
              <a:rPr lang="en-US" b="1" dirty="0" smtClean="0"/>
              <a:t>Sample Item 9: </a:t>
            </a:r>
            <a:r>
              <a:rPr lang="en-US" dirty="0" smtClean="0"/>
              <a:t> Organisms classified as fungi have unique characteristics.  Which of the following characteristics is found only in organisms classified in the kingdom Fungi?</a:t>
            </a:r>
          </a:p>
          <a:p>
            <a:pPr marL="651510" indent="-514350">
              <a:buFont typeface="+mj-lt"/>
              <a:buAutoNum type="alphaUcPeriod"/>
            </a:pPr>
            <a:r>
              <a:rPr lang="en-US" dirty="0" smtClean="0"/>
              <a:t>Single cell without a nucleus</a:t>
            </a:r>
          </a:p>
          <a:p>
            <a:pPr marL="651510" indent="-514350">
              <a:buFont typeface="+mj-lt"/>
              <a:buAutoNum type="alphaUcPeriod"/>
            </a:pPr>
            <a:r>
              <a:rPr lang="en-US" dirty="0" err="1" smtClean="0"/>
              <a:t>Multicellular</a:t>
            </a:r>
            <a:r>
              <a:rPr lang="en-US" dirty="0" smtClean="0"/>
              <a:t> with chloroplasts</a:t>
            </a:r>
          </a:p>
          <a:p>
            <a:pPr marL="651510" indent="-514350">
              <a:buFont typeface="+mj-lt"/>
              <a:buAutoNum type="alphaUcPeriod"/>
            </a:pPr>
            <a:r>
              <a:rPr lang="en-US" dirty="0" err="1" smtClean="0"/>
              <a:t>Multicellular</a:t>
            </a:r>
            <a:r>
              <a:rPr lang="en-US" dirty="0" smtClean="0"/>
              <a:t> filaments that absorb nutrients</a:t>
            </a:r>
          </a:p>
          <a:p>
            <a:pPr marL="651510" indent="-514350">
              <a:buFont typeface="+mj-lt"/>
              <a:buAutoNum type="alphaUcPeriod"/>
            </a:pPr>
            <a:r>
              <a:rPr lang="en-US" dirty="0" smtClean="0"/>
              <a:t>Colonies of single, photosynthetic cells that reproduce asexually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8229600" cy="1143000"/>
          </a:xfrm>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609600" y="457200"/>
            <a:ext cx="779572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Origin of Life on Earth</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13314" name="Picture 2" descr="http://cmex.ihmc.us/vikingcd/puzzle/EvoLife.GIF"/>
          <p:cNvPicPr>
            <a:picLocks noChangeAspect="1" noChangeArrowheads="1"/>
          </p:cNvPicPr>
          <p:nvPr/>
        </p:nvPicPr>
        <p:blipFill>
          <a:blip r:embed="rId2" cstate="print"/>
          <a:srcRect/>
          <a:stretch>
            <a:fillRect/>
          </a:stretch>
        </p:blipFill>
        <p:spPr bwMode="auto">
          <a:xfrm>
            <a:off x="533400" y="1524000"/>
            <a:ext cx="8180613" cy="477202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endParaRPr lang="en-US" dirty="0">
              <a:latin typeface="Jokerman" pitchFamily="82" charset="0"/>
            </a:endParaRPr>
          </a:p>
        </p:txBody>
      </p:sp>
      <p:sp>
        <p:nvSpPr>
          <p:cNvPr id="3" name="Content Placeholder 2"/>
          <p:cNvSpPr>
            <a:spLocks noGrp="1"/>
          </p:cNvSpPr>
          <p:nvPr>
            <p:ph idx="1"/>
          </p:nvPr>
        </p:nvSpPr>
        <p:spPr>
          <a:xfrm>
            <a:off x="457200" y="1752600"/>
            <a:ext cx="8229600" cy="152400"/>
          </a:xfrm>
        </p:spPr>
        <p:txBody>
          <a:bodyPr>
            <a:normAutofit fontScale="25000" lnSpcReduction="20000"/>
          </a:bodyPr>
          <a:lstStyle/>
          <a:p>
            <a:pPr>
              <a:buNone/>
            </a:pPr>
            <a:endParaRPr lang="en-US" dirty="0" smtClean="0"/>
          </a:p>
        </p:txBody>
      </p:sp>
      <p:sp>
        <p:nvSpPr>
          <p:cNvPr id="4" name="Rectangle 3"/>
          <p:cNvSpPr/>
          <p:nvPr/>
        </p:nvSpPr>
        <p:spPr>
          <a:xfrm>
            <a:off x="381000" y="0"/>
            <a:ext cx="8569975" cy="1569660"/>
          </a:xfrm>
          <a:prstGeom prst="rect">
            <a:avLst/>
          </a:prstGeom>
          <a:noFill/>
        </p:spPr>
        <p:txBody>
          <a:bodyPr wrap="square" lIns="91440" tIns="45720" rIns="91440" bIns="45720">
            <a:spAutoFit/>
          </a:bodyPr>
          <a:lstStyle/>
          <a:p>
            <a:pPr algn="ctr"/>
            <a:r>
              <a:rPr lang="en-US"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Biogenesis VS </a:t>
            </a:r>
          </a:p>
          <a:p>
            <a:pPr algn="ctr"/>
            <a:r>
              <a:rPr lang="en-US"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Spontaneous Generation</a:t>
            </a:r>
            <a:endPar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12290" name="Picture 2" descr="http://www.pc.maricopa.edu/Biology/rcotter/BIO%20205/LessonBuilders/Chapter%201%20LB/maggots.jpg"/>
          <p:cNvPicPr>
            <a:picLocks noChangeAspect="1" noChangeArrowheads="1"/>
          </p:cNvPicPr>
          <p:nvPr/>
        </p:nvPicPr>
        <p:blipFill>
          <a:blip r:embed="rId2" cstate="print"/>
          <a:srcRect/>
          <a:stretch>
            <a:fillRect/>
          </a:stretch>
        </p:blipFill>
        <p:spPr bwMode="auto">
          <a:xfrm>
            <a:off x="4038600" y="3124200"/>
            <a:ext cx="4782751" cy="3318034"/>
          </a:xfrm>
          <a:prstGeom prst="rect">
            <a:avLst/>
          </a:prstGeom>
          <a:noFill/>
        </p:spPr>
      </p:pic>
      <p:pic>
        <p:nvPicPr>
          <p:cNvPr id="12292" name="Picture 4" descr="http://www.answersingenesis.org/assets/images/articleImages/2006/08/elephants.jpg"/>
          <p:cNvPicPr>
            <a:picLocks noChangeAspect="1" noChangeArrowheads="1"/>
          </p:cNvPicPr>
          <p:nvPr/>
        </p:nvPicPr>
        <p:blipFill>
          <a:blip r:embed="rId3" cstate="print"/>
          <a:srcRect/>
          <a:stretch>
            <a:fillRect/>
          </a:stretch>
        </p:blipFill>
        <p:spPr bwMode="auto">
          <a:xfrm>
            <a:off x="457200" y="1600200"/>
            <a:ext cx="3048000" cy="3868930"/>
          </a:xfrm>
          <a:prstGeom prst="rect">
            <a:avLst/>
          </a:prstGeom>
          <a:noFill/>
        </p:spPr>
      </p:pic>
      <p:sp>
        <p:nvSpPr>
          <p:cNvPr id="7" name="Rectangle 6"/>
          <p:cNvSpPr/>
          <p:nvPr/>
        </p:nvSpPr>
        <p:spPr>
          <a:xfrm>
            <a:off x="4114800" y="1752600"/>
            <a:ext cx="4495800" cy="1323439"/>
          </a:xfrm>
          <a:prstGeom prst="rect">
            <a:avLst/>
          </a:prstGeom>
        </p:spPr>
        <p:txBody>
          <a:bodyPr wrap="square">
            <a:spAutoFit/>
          </a:bodyPr>
          <a:lstStyle/>
          <a:p>
            <a:r>
              <a:rPr lang="en-US" sz="2000" b="1" u="sng" dirty="0" smtClean="0"/>
              <a:t>Spontaneous Generations</a:t>
            </a:r>
            <a:r>
              <a:rPr lang="en-US" sz="2000" dirty="0" smtClean="0"/>
              <a:t>: an early and now disproved theory that living organisms come to life spontaneously from nonliving material.</a:t>
            </a:r>
            <a:endParaRPr lang="en-US" sz="2000" dirty="0"/>
          </a:p>
        </p:txBody>
      </p:sp>
      <p:sp>
        <p:nvSpPr>
          <p:cNvPr id="8" name="Rectangle 7"/>
          <p:cNvSpPr/>
          <p:nvPr/>
        </p:nvSpPr>
        <p:spPr>
          <a:xfrm>
            <a:off x="152400" y="5534561"/>
            <a:ext cx="3733800" cy="1323439"/>
          </a:xfrm>
          <a:prstGeom prst="rect">
            <a:avLst/>
          </a:prstGeom>
        </p:spPr>
        <p:txBody>
          <a:bodyPr wrap="square">
            <a:spAutoFit/>
          </a:bodyPr>
          <a:lstStyle/>
          <a:p>
            <a:r>
              <a:rPr lang="en-US" sz="2000" b="1" u="sng" dirty="0" smtClean="0"/>
              <a:t>Biogenesis</a:t>
            </a:r>
            <a:r>
              <a:rPr lang="en-US" sz="2000" dirty="0" smtClean="0"/>
              <a:t>: the scientific principle that living organisms come only from other living organisms.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yecheadquarters.org/images/earth/lightning_over_volcano.jpg"/>
          <p:cNvPicPr>
            <a:picLocks noChangeAspect="1" noChangeArrowheads="1"/>
          </p:cNvPicPr>
          <p:nvPr/>
        </p:nvPicPr>
        <p:blipFill>
          <a:blip r:embed="rId2" cstate="print"/>
          <a:srcRect/>
          <a:stretch>
            <a:fillRect/>
          </a:stretch>
        </p:blipFill>
        <p:spPr bwMode="auto">
          <a:xfrm rot="1431049">
            <a:off x="6582772" y="406378"/>
            <a:ext cx="2342732" cy="1575487"/>
          </a:xfrm>
          <a:prstGeom prst="rect">
            <a:avLst/>
          </a:prstGeom>
          <a:noFill/>
        </p:spPr>
      </p:pic>
      <p:sp>
        <p:nvSpPr>
          <p:cNvPr id="2" name="Title 1"/>
          <p:cNvSpPr>
            <a:spLocks noGrp="1"/>
          </p:cNvSpPr>
          <p:nvPr>
            <p:ph type="title"/>
          </p:nvPr>
        </p:nvSpPr>
        <p:spPr>
          <a:xfrm>
            <a:off x="533400" y="685800"/>
            <a:ext cx="8229600" cy="1143000"/>
          </a:xfrm>
        </p:spPr>
        <p:txBody>
          <a:bodyPr/>
          <a:lstStyle/>
          <a:p>
            <a:endParaRPr lang="en-US" dirty="0"/>
          </a:p>
        </p:txBody>
      </p:sp>
      <p:sp>
        <p:nvSpPr>
          <p:cNvPr id="3" name="Content Placeholder 2"/>
          <p:cNvSpPr>
            <a:spLocks noGrp="1"/>
          </p:cNvSpPr>
          <p:nvPr>
            <p:ph idx="1"/>
          </p:nvPr>
        </p:nvSpPr>
        <p:spPr>
          <a:xfrm>
            <a:off x="1143000" y="1524000"/>
            <a:ext cx="7696200" cy="4404360"/>
          </a:xfrm>
        </p:spPr>
        <p:txBody>
          <a:bodyPr/>
          <a:lstStyle/>
          <a:p>
            <a:pPr>
              <a:buNone/>
            </a:pPr>
            <a:r>
              <a:rPr lang="en-US" dirty="0" smtClean="0"/>
              <a:t>     Volcanoes, toxic, very hot, Early atmosphere: NH</a:t>
            </a:r>
            <a:r>
              <a:rPr lang="en-US" sz="1800" dirty="0" smtClean="0"/>
              <a:t>3</a:t>
            </a:r>
            <a:r>
              <a:rPr lang="en-US" dirty="0" smtClean="0"/>
              <a:t>, H</a:t>
            </a:r>
            <a:r>
              <a:rPr lang="en-US" sz="1800" dirty="0" smtClean="0"/>
              <a:t>2</a:t>
            </a:r>
            <a:r>
              <a:rPr lang="en-US" dirty="0" smtClean="0"/>
              <a:t>, H</a:t>
            </a:r>
            <a:r>
              <a:rPr lang="en-US" sz="1800" dirty="0" smtClean="0"/>
              <a:t>2</a:t>
            </a:r>
            <a:r>
              <a:rPr lang="en-US" dirty="0" smtClean="0"/>
              <a:t>O, and CH</a:t>
            </a:r>
            <a:r>
              <a:rPr lang="en-US" sz="1800" dirty="0" smtClean="0"/>
              <a:t>4</a:t>
            </a:r>
            <a:endParaRPr lang="en-US" dirty="0"/>
          </a:p>
        </p:txBody>
      </p:sp>
      <p:sp>
        <p:nvSpPr>
          <p:cNvPr id="4" name="Rectangle 3"/>
          <p:cNvSpPr/>
          <p:nvPr/>
        </p:nvSpPr>
        <p:spPr>
          <a:xfrm>
            <a:off x="2514600" y="304800"/>
            <a:ext cx="407675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Early Earth</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11266" name="Picture 2" descr="artistic rendering of early earth landscape"/>
          <p:cNvPicPr>
            <a:picLocks noChangeAspect="1" noChangeArrowheads="1"/>
          </p:cNvPicPr>
          <p:nvPr/>
        </p:nvPicPr>
        <p:blipFill>
          <a:blip r:embed="rId3" cstate="print"/>
          <a:srcRect/>
          <a:stretch>
            <a:fillRect/>
          </a:stretch>
        </p:blipFill>
        <p:spPr bwMode="auto">
          <a:xfrm rot="20196957">
            <a:off x="204107" y="372612"/>
            <a:ext cx="2184029" cy="1480501"/>
          </a:xfrm>
          <a:prstGeom prst="rect">
            <a:avLst/>
          </a:prstGeom>
          <a:noFill/>
        </p:spPr>
      </p:pic>
      <p:sp>
        <p:nvSpPr>
          <p:cNvPr id="11270" name="AutoShape 6" descr="phot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2" name="AutoShape 8" descr="phot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73" name="Picture 9" descr="C:\Users\Melissa\Desktop\early earth.PNG"/>
          <p:cNvPicPr>
            <a:picLocks noChangeAspect="1" noChangeArrowheads="1"/>
          </p:cNvPicPr>
          <p:nvPr/>
        </p:nvPicPr>
        <p:blipFill>
          <a:blip r:embed="rId4" cstate="print"/>
          <a:srcRect/>
          <a:stretch>
            <a:fillRect/>
          </a:stretch>
        </p:blipFill>
        <p:spPr bwMode="auto">
          <a:xfrm>
            <a:off x="0" y="2514600"/>
            <a:ext cx="9144000" cy="4343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1143000"/>
          </a:xfrm>
        </p:spPr>
        <p:txBody>
          <a:bodyPr/>
          <a:lstStyle/>
          <a:p>
            <a:endParaRPr lang="en-US" dirty="0"/>
          </a:p>
        </p:txBody>
      </p:sp>
      <p:sp>
        <p:nvSpPr>
          <p:cNvPr id="3" name="Content Placeholder 2"/>
          <p:cNvSpPr>
            <a:spLocks noGrp="1"/>
          </p:cNvSpPr>
          <p:nvPr>
            <p:ph idx="1"/>
          </p:nvPr>
        </p:nvSpPr>
        <p:spPr>
          <a:xfrm>
            <a:off x="0" y="1219200"/>
            <a:ext cx="3200400" cy="5638800"/>
          </a:xfrm>
        </p:spPr>
        <p:txBody>
          <a:bodyPr>
            <a:normAutofit fontScale="92500" lnSpcReduction="20000"/>
          </a:bodyPr>
          <a:lstStyle/>
          <a:p>
            <a:pPr>
              <a:buNone/>
            </a:pPr>
            <a:r>
              <a:rPr lang="en-US" b="1" u="sng" dirty="0" err="1" smtClean="0"/>
              <a:t>Endosymbiosis</a:t>
            </a:r>
            <a:r>
              <a:rPr lang="en-US" b="1" u="sng" dirty="0" smtClean="0"/>
              <a:t>: </a:t>
            </a:r>
          </a:p>
          <a:p>
            <a:pPr>
              <a:buNone/>
            </a:pPr>
            <a:r>
              <a:rPr lang="en-US" b="1" dirty="0" smtClean="0"/>
              <a:t>     </a:t>
            </a:r>
            <a:r>
              <a:rPr lang="en-US" dirty="0" smtClean="0"/>
              <a:t>A mutually beneficial relationship in which one organism lives within another; a theory that eukaryotic cells originated through </a:t>
            </a:r>
            <a:r>
              <a:rPr lang="en-US" dirty="0" err="1" smtClean="0"/>
              <a:t>endosymbiotic</a:t>
            </a:r>
            <a:r>
              <a:rPr lang="en-US" dirty="0" smtClean="0"/>
              <a:t> relationships between ancient prokaryotic cells.</a:t>
            </a:r>
            <a:endParaRPr lang="en-US" dirty="0"/>
          </a:p>
        </p:txBody>
      </p:sp>
      <p:sp>
        <p:nvSpPr>
          <p:cNvPr id="4" name="Rectangle 3"/>
          <p:cNvSpPr/>
          <p:nvPr/>
        </p:nvSpPr>
        <p:spPr>
          <a:xfrm>
            <a:off x="1905000" y="0"/>
            <a:ext cx="5052986" cy="923330"/>
          </a:xfrm>
          <a:prstGeom prst="rect">
            <a:avLst/>
          </a:prstGeom>
          <a:noFill/>
        </p:spPr>
        <p:txBody>
          <a:bodyPr wrap="none" lIns="91440" tIns="45720" rIns="91440" bIns="45720">
            <a:spAutoFit/>
          </a:bodyPr>
          <a:lstStyle/>
          <a:p>
            <a:pPr algn="ct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Endosymbiosis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10242" name="Picture 2" descr="http://evolution.berkeley.edu/evolibrary/images/history/endosym_graphic.gif"/>
          <p:cNvPicPr>
            <a:picLocks noChangeAspect="1" noChangeArrowheads="1"/>
          </p:cNvPicPr>
          <p:nvPr/>
        </p:nvPicPr>
        <p:blipFill>
          <a:blip r:embed="rId2" cstate="print"/>
          <a:srcRect/>
          <a:stretch>
            <a:fillRect/>
          </a:stretch>
        </p:blipFill>
        <p:spPr bwMode="auto">
          <a:xfrm>
            <a:off x="3657600" y="990600"/>
            <a:ext cx="4873246" cy="2371725"/>
          </a:xfrm>
          <a:prstGeom prst="rect">
            <a:avLst/>
          </a:prstGeom>
          <a:noFill/>
        </p:spPr>
      </p:pic>
      <p:pic>
        <p:nvPicPr>
          <p:cNvPr id="10244" name="Picture 4" descr="http://webpub.allegheny.edu/dept/bio/bio220/Milt_lectures/DiversityOfLifeSlides/Endosymbiosis2.jpg"/>
          <p:cNvPicPr>
            <a:picLocks noChangeAspect="1" noChangeArrowheads="1"/>
          </p:cNvPicPr>
          <p:nvPr/>
        </p:nvPicPr>
        <p:blipFill>
          <a:blip r:embed="rId3" cstate="print"/>
          <a:srcRect/>
          <a:stretch>
            <a:fillRect/>
          </a:stretch>
        </p:blipFill>
        <p:spPr bwMode="auto">
          <a:xfrm>
            <a:off x="3124200" y="3505200"/>
            <a:ext cx="6019800" cy="3352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Sample Item 10: </a:t>
            </a:r>
            <a:r>
              <a:rPr lang="en-US" dirty="0" smtClean="0"/>
              <a:t>One of the accepted scientific theories describing the origin of life on Earth is known as chemical evolution.  According to this theory, which of the following events would need to occur </a:t>
            </a:r>
            <a:r>
              <a:rPr lang="en-US" b="1" dirty="0" smtClean="0"/>
              <a:t>first</a:t>
            </a:r>
            <a:r>
              <a:rPr lang="en-US" dirty="0" smtClean="0"/>
              <a:t> for life to evolve?</a:t>
            </a:r>
          </a:p>
          <a:p>
            <a:pPr marL="651510" indent="-514350">
              <a:buFont typeface="+mj-lt"/>
              <a:buAutoNum type="alphaUcPeriod"/>
            </a:pPr>
            <a:r>
              <a:rPr lang="en-US" dirty="0" smtClean="0"/>
              <a:t>Onset of photosynthesis</a:t>
            </a:r>
          </a:p>
          <a:p>
            <a:pPr marL="651510" indent="-514350">
              <a:buFont typeface="+mj-lt"/>
              <a:buAutoNum type="alphaUcPeriod"/>
            </a:pPr>
            <a:r>
              <a:rPr lang="en-US" dirty="0" smtClean="0"/>
              <a:t>Origin of genetic material</a:t>
            </a:r>
          </a:p>
          <a:p>
            <a:pPr marL="651510" indent="-514350">
              <a:buFont typeface="+mj-lt"/>
              <a:buAutoNum type="alphaUcPeriod"/>
            </a:pPr>
            <a:r>
              <a:rPr lang="en-US" dirty="0" smtClean="0"/>
              <a:t>Synthesis of organic molecules</a:t>
            </a:r>
          </a:p>
          <a:p>
            <a:pPr marL="651510" indent="-514350">
              <a:buFont typeface="+mj-lt"/>
              <a:buAutoNum type="alphaUcPeriod"/>
            </a:pPr>
            <a:r>
              <a:rPr lang="en-US" dirty="0" smtClean="0"/>
              <a:t>Formation of the plasma membrane</a:t>
            </a:r>
          </a:p>
          <a:p>
            <a:pPr marL="651510" indent="-514350">
              <a:buFont typeface="+mj-lt"/>
              <a:buAutoNum type="alphaUcPeriod"/>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endParaRPr lang="en-US" sz="3200" dirty="0"/>
          </a:p>
        </p:txBody>
      </p:sp>
      <p:sp>
        <p:nvSpPr>
          <p:cNvPr id="3" name="Content Placeholder 2"/>
          <p:cNvSpPr>
            <a:spLocks noGrp="1"/>
          </p:cNvSpPr>
          <p:nvPr>
            <p:ph idx="1"/>
          </p:nvPr>
        </p:nvSpPr>
        <p:spPr>
          <a:xfrm>
            <a:off x="457200" y="838200"/>
            <a:ext cx="8229600" cy="5471160"/>
          </a:xfrm>
        </p:spPr>
        <p:txBody>
          <a:bodyPr/>
          <a:lstStyle/>
          <a:p>
            <a:r>
              <a:rPr lang="en-US" b="1" u="sng" dirty="0" smtClean="0"/>
              <a:t>Natural Selection: </a:t>
            </a:r>
            <a:r>
              <a:rPr lang="en-US" dirty="0" smtClean="0"/>
              <a:t>the process by which individuals that are better adapted to their environment survive and reproduce more successfully than less well adapted individuals do; a theory to explain the mechanism of evolution.</a:t>
            </a:r>
          </a:p>
          <a:p>
            <a:r>
              <a:rPr lang="en-US" dirty="0" smtClean="0"/>
              <a:t>Picture from book</a:t>
            </a:r>
            <a:endParaRPr lang="en-US" dirty="0"/>
          </a:p>
        </p:txBody>
      </p:sp>
      <p:sp>
        <p:nvSpPr>
          <p:cNvPr id="4" name="Rectangle 3"/>
          <p:cNvSpPr/>
          <p:nvPr/>
        </p:nvSpPr>
        <p:spPr>
          <a:xfrm>
            <a:off x="1447800" y="0"/>
            <a:ext cx="6216766"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Natural Selection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endParaRPr lang="en-US" dirty="0"/>
          </a:p>
        </p:txBody>
      </p:sp>
      <p:sp>
        <p:nvSpPr>
          <p:cNvPr id="3" name="Content Placeholder 2"/>
          <p:cNvSpPr>
            <a:spLocks noGrp="1"/>
          </p:cNvSpPr>
          <p:nvPr>
            <p:ph idx="1"/>
          </p:nvPr>
        </p:nvSpPr>
        <p:spPr>
          <a:xfrm>
            <a:off x="457200" y="6248400"/>
            <a:ext cx="8305800" cy="60960"/>
          </a:xfrm>
        </p:spPr>
        <p:txBody>
          <a:bodyPr>
            <a:normAutofit fontScale="25000" lnSpcReduction="20000"/>
          </a:bodyPr>
          <a:lstStyle/>
          <a:p>
            <a:pPr marL="651510" indent="-514350">
              <a:buNone/>
            </a:pPr>
            <a:endParaRPr lang="en-US" dirty="0"/>
          </a:p>
        </p:txBody>
      </p:sp>
      <p:sp>
        <p:nvSpPr>
          <p:cNvPr id="4" name="Rectangle 3"/>
          <p:cNvSpPr/>
          <p:nvPr/>
        </p:nvSpPr>
        <p:spPr>
          <a:xfrm>
            <a:off x="224993" y="0"/>
            <a:ext cx="8670963" cy="830997"/>
          </a:xfrm>
          <a:prstGeom prst="rect">
            <a:avLst/>
          </a:prstGeom>
          <a:noFill/>
        </p:spPr>
        <p:txBody>
          <a:bodyPr wrap="none" lIns="91440" tIns="45720" rIns="91440" bIns="45720">
            <a:spAutoFit/>
          </a:bodyPr>
          <a:lstStyle/>
          <a:p>
            <a:pPr algn="ctr"/>
            <a:r>
              <a:rPr lang="en-US"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4 Steps of Natural Selection</a:t>
            </a:r>
            <a:endPar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9218" name="Picture 2" descr="http://whyevolutionistrue.files.wordpress.com/2011/05/bisongr1.jpg?w=500&amp;h=395"/>
          <p:cNvPicPr>
            <a:picLocks noChangeAspect="1" noChangeArrowheads="1"/>
          </p:cNvPicPr>
          <p:nvPr/>
        </p:nvPicPr>
        <p:blipFill>
          <a:blip r:embed="rId2" cstate="print"/>
          <a:srcRect/>
          <a:stretch>
            <a:fillRect/>
          </a:stretch>
        </p:blipFill>
        <p:spPr bwMode="auto">
          <a:xfrm>
            <a:off x="4724400" y="3657600"/>
            <a:ext cx="4419600" cy="3200400"/>
          </a:xfrm>
          <a:prstGeom prst="rect">
            <a:avLst/>
          </a:prstGeom>
          <a:noFill/>
        </p:spPr>
      </p:pic>
      <p:sp>
        <p:nvSpPr>
          <p:cNvPr id="6" name="Rectangle 5"/>
          <p:cNvSpPr/>
          <p:nvPr/>
        </p:nvSpPr>
        <p:spPr>
          <a:xfrm>
            <a:off x="-457200" y="762000"/>
            <a:ext cx="5334000" cy="1569660"/>
          </a:xfrm>
          <a:prstGeom prst="rect">
            <a:avLst/>
          </a:prstGeom>
        </p:spPr>
        <p:txBody>
          <a:bodyPr wrap="square">
            <a:spAutoFit/>
          </a:bodyPr>
          <a:lstStyle/>
          <a:p>
            <a:pPr marL="651510" indent="-514350"/>
            <a:r>
              <a:rPr lang="en-US" sz="2400" dirty="0" smtClean="0"/>
              <a:t>        1.  </a:t>
            </a:r>
            <a:r>
              <a:rPr lang="en-US" sz="2400" b="1" u="sng" dirty="0" smtClean="0"/>
              <a:t>Overproduction</a:t>
            </a:r>
            <a:r>
              <a:rPr lang="en-US" sz="2400" dirty="0" smtClean="0"/>
              <a:t>: each species produces more individuals than can survive to maturity.</a:t>
            </a:r>
          </a:p>
        </p:txBody>
      </p:sp>
      <p:sp>
        <p:nvSpPr>
          <p:cNvPr id="7" name="Rectangle 6"/>
          <p:cNvSpPr/>
          <p:nvPr/>
        </p:nvSpPr>
        <p:spPr>
          <a:xfrm>
            <a:off x="-457200" y="2209800"/>
            <a:ext cx="5029200" cy="2308324"/>
          </a:xfrm>
          <a:prstGeom prst="rect">
            <a:avLst/>
          </a:prstGeom>
        </p:spPr>
        <p:txBody>
          <a:bodyPr wrap="square">
            <a:spAutoFit/>
          </a:bodyPr>
          <a:lstStyle/>
          <a:p>
            <a:pPr marL="651510" indent="-514350"/>
            <a:r>
              <a:rPr lang="en-US" sz="2400" dirty="0" smtClean="0"/>
              <a:t>        2.  </a:t>
            </a:r>
            <a:r>
              <a:rPr lang="en-US" sz="2400" b="1" u="sng" dirty="0" smtClean="0"/>
              <a:t>Genetic Variation</a:t>
            </a:r>
            <a:r>
              <a:rPr lang="en-US" sz="2400" dirty="0" smtClean="0"/>
              <a:t>: The individuals of a population may differ in traits such as size, color, strength, speed, ability to find food, or resistance to certain diseases.</a:t>
            </a:r>
          </a:p>
        </p:txBody>
      </p:sp>
      <p:sp>
        <p:nvSpPr>
          <p:cNvPr id="8" name="Rectangle 7"/>
          <p:cNvSpPr/>
          <p:nvPr/>
        </p:nvSpPr>
        <p:spPr>
          <a:xfrm>
            <a:off x="-457200" y="4419600"/>
            <a:ext cx="5257800" cy="2308324"/>
          </a:xfrm>
          <a:prstGeom prst="rect">
            <a:avLst/>
          </a:prstGeom>
        </p:spPr>
        <p:txBody>
          <a:bodyPr wrap="square">
            <a:spAutoFit/>
          </a:bodyPr>
          <a:lstStyle/>
          <a:p>
            <a:pPr marL="651510" indent="-514350"/>
            <a:r>
              <a:rPr lang="en-US" dirty="0" smtClean="0"/>
              <a:t>    </a:t>
            </a:r>
            <a:r>
              <a:rPr lang="en-US" sz="2400" dirty="0" smtClean="0"/>
              <a:t>      3.  </a:t>
            </a:r>
            <a:r>
              <a:rPr lang="en-US" sz="2400" b="1" u="sng" dirty="0" smtClean="0"/>
              <a:t>Struggle to Survive</a:t>
            </a:r>
            <a:r>
              <a:rPr lang="en-US" sz="2400" dirty="0" smtClean="0"/>
              <a:t>: Individuals must compete with each other for limited resources.  Also, some individuals will be harmed by predation, disease, or unfavorable conditions.</a:t>
            </a:r>
          </a:p>
        </p:txBody>
      </p:sp>
      <p:sp>
        <p:nvSpPr>
          <p:cNvPr id="9" name="Rectangle 8"/>
          <p:cNvSpPr/>
          <p:nvPr/>
        </p:nvSpPr>
        <p:spPr>
          <a:xfrm>
            <a:off x="4572000" y="762000"/>
            <a:ext cx="4572000" cy="3046988"/>
          </a:xfrm>
          <a:prstGeom prst="rect">
            <a:avLst/>
          </a:prstGeom>
        </p:spPr>
        <p:txBody>
          <a:bodyPr wrap="square">
            <a:spAutoFit/>
          </a:bodyPr>
          <a:lstStyle/>
          <a:p>
            <a:r>
              <a:rPr lang="en-US" sz="2400" dirty="0" smtClean="0"/>
              <a:t>4. </a:t>
            </a:r>
            <a:r>
              <a:rPr lang="en-US" sz="2400" b="1" u="sng" dirty="0" smtClean="0"/>
              <a:t>Differential Reproduction</a:t>
            </a:r>
            <a:r>
              <a:rPr lang="en-US" sz="2400" dirty="0" smtClean="0"/>
              <a:t>: Individuals that have certain traits are more likely to survive and reproduce that are individuals that lack those traits.  Over time, those traits become more frequent in the populations.</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legacy.hopkinsville.kctcs.edu/sitecore/instructors/Jason-Arnold/VLI/Module%203/Module3Evolution/f15-07_genetic_drift-_c.jpg"/>
          <p:cNvPicPr>
            <a:picLocks noChangeAspect="1" noChangeArrowheads="1"/>
          </p:cNvPicPr>
          <p:nvPr/>
        </p:nvPicPr>
        <p:blipFill>
          <a:blip r:embed="rId2" cstate="print"/>
          <a:srcRect/>
          <a:stretch>
            <a:fillRect/>
          </a:stretch>
        </p:blipFill>
        <p:spPr bwMode="auto">
          <a:xfrm>
            <a:off x="304800" y="2743200"/>
            <a:ext cx="4876800" cy="4114800"/>
          </a:xfrm>
          <a:prstGeom prst="rect">
            <a:avLst/>
          </a:prstGeom>
          <a:noFill/>
        </p:spPr>
      </p:pic>
      <p:sp>
        <p:nvSpPr>
          <p:cNvPr id="2" name="Title 1"/>
          <p:cNvSpPr>
            <a:spLocks noGrp="1"/>
          </p:cNvSpPr>
          <p:nvPr>
            <p:ph type="title"/>
          </p:nvPr>
        </p:nvSpPr>
        <p:spPr>
          <a:xfrm>
            <a:off x="457200" y="1143000"/>
            <a:ext cx="8229600" cy="1143000"/>
          </a:xfrm>
        </p:spPr>
        <p:txBody>
          <a:bodyPr/>
          <a:lstStyle/>
          <a:p>
            <a:endParaRPr lang="en-US" dirty="0"/>
          </a:p>
        </p:txBody>
      </p:sp>
      <p:sp>
        <p:nvSpPr>
          <p:cNvPr id="3" name="Content Placeholder 2"/>
          <p:cNvSpPr>
            <a:spLocks noGrp="1"/>
          </p:cNvSpPr>
          <p:nvPr>
            <p:ph idx="1"/>
          </p:nvPr>
        </p:nvSpPr>
        <p:spPr>
          <a:xfrm>
            <a:off x="457200" y="838200"/>
            <a:ext cx="8229600" cy="4709160"/>
          </a:xfrm>
        </p:spPr>
        <p:txBody>
          <a:bodyPr/>
          <a:lstStyle/>
          <a:p>
            <a:r>
              <a:rPr lang="en-US" b="1" u="sng" dirty="0" smtClean="0"/>
              <a:t>Genetic Drift:  </a:t>
            </a:r>
            <a:r>
              <a:rPr lang="en-US" dirty="0" smtClean="0"/>
              <a:t>the random change in allele frequency in a population.</a:t>
            </a:r>
          </a:p>
          <a:p>
            <a:r>
              <a:rPr lang="en-US" b="1" u="sng" dirty="0" smtClean="0"/>
              <a:t>Gene Flow:</a:t>
            </a:r>
            <a:r>
              <a:rPr lang="en-US" dirty="0" smtClean="0"/>
              <a:t>  the movement of genes into or out of a population due to interbreeding.</a:t>
            </a:r>
            <a:endParaRPr lang="en-US" b="1" u="sng" dirty="0"/>
          </a:p>
        </p:txBody>
      </p:sp>
      <p:sp>
        <p:nvSpPr>
          <p:cNvPr id="4" name="Rectangle 3"/>
          <p:cNvSpPr/>
          <p:nvPr/>
        </p:nvSpPr>
        <p:spPr>
          <a:xfrm>
            <a:off x="2133600" y="0"/>
            <a:ext cx="4746812"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Genetic Drift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8194" name="Picture 2" descr="http://biology.unm.edu/ccouncil/Biology_203/Images/PopGen/bottleneck.gif"/>
          <p:cNvPicPr>
            <a:picLocks noChangeAspect="1" noChangeArrowheads="1"/>
          </p:cNvPicPr>
          <p:nvPr/>
        </p:nvPicPr>
        <p:blipFill>
          <a:blip r:embed="rId3" cstate="print"/>
          <a:srcRect/>
          <a:stretch>
            <a:fillRect/>
          </a:stretch>
        </p:blipFill>
        <p:spPr bwMode="auto">
          <a:xfrm>
            <a:off x="5486400" y="4648200"/>
            <a:ext cx="3445549" cy="2209800"/>
          </a:xfrm>
          <a:prstGeom prst="rect">
            <a:avLst/>
          </a:prstGeom>
          <a:noFill/>
        </p:spPr>
      </p:pic>
      <p:pic>
        <p:nvPicPr>
          <p:cNvPr id="8198" name="Picture 6" descr="http://evolution.berkeley.edu/evosite/evo101/images/micro_mech_2.gif"/>
          <p:cNvPicPr>
            <a:picLocks noChangeAspect="1" noChangeArrowheads="1"/>
          </p:cNvPicPr>
          <p:nvPr/>
        </p:nvPicPr>
        <p:blipFill>
          <a:blip r:embed="rId4" cstate="print"/>
          <a:srcRect/>
          <a:stretch>
            <a:fillRect/>
          </a:stretch>
        </p:blipFill>
        <p:spPr bwMode="auto">
          <a:xfrm>
            <a:off x="5410200" y="2743200"/>
            <a:ext cx="3581400" cy="18859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457200" y="0"/>
            <a:ext cx="8385175" cy="1431925"/>
          </a:xfrm>
        </p:spPr>
        <p:txBody>
          <a:bodyPr/>
          <a:lstStyle/>
          <a:p>
            <a:pPr eaLnBrk="1" hangingPunct="1">
              <a:defRPr/>
            </a:pPr>
            <a:r>
              <a:rPr lang="en-US" dirty="0" smtClean="0">
                <a:solidFill>
                  <a:schemeClr val="bg1"/>
                </a:solidFill>
              </a:rPr>
              <a:t>Domain </a:t>
            </a:r>
            <a:r>
              <a:rPr lang="en-US" dirty="0" err="1" smtClean="0">
                <a:solidFill>
                  <a:schemeClr val="bg1"/>
                </a:solidFill>
              </a:rPr>
              <a:t>Eukarya</a:t>
            </a:r>
            <a:endParaRPr lang="en-US" dirty="0" smtClean="0">
              <a:solidFill>
                <a:schemeClr val="bg1"/>
              </a:solidFill>
            </a:endParaRPr>
          </a:p>
        </p:txBody>
      </p:sp>
      <p:sp>
        <p:nvSpPr>
          <p:cNvPr id="48131" name="Rectangle 3"/>
          <p:cNvSpPr>
            <a:spLocks noGrp="1" noRot="1" noChangeArrowheads="1"/>
          </p:cNvSpPr>
          <p:nvPr>
            <p:ph type="body" sz="half" idx="1"/>
          </p:nvPr>
        </p:nvSpPr>
        <p:spPr/>
        <p:txBody>
          <a:bodyPr/>
          <a:lstStyle/>
          <a:p>
            <a:pPr>
              <a:lnSpc>
                <a:spcPct val="90000"/>
              </a:lnSpc>
              <a:defRPr/>
            </a:pPr>
            <a:r>
              <a:rPr lang="en-US" dirty="0" smtClean="0"/>
              <a:t>1. </a:t>
            </a:r>
            <a:r>
              <a:rPr lang="en-US" u="sng" dirty="0" smtClean="0"/>
              <a:t>Eukaryotic</a:t>
            </a:r>
          </a:p>
          <a:p>
            <a:pPr>
              <a:lnSpc>
                <a:spcPct val="90000"/>
              </a:lnSpc>
              <a:defRPr/>
            </a:pPr>
            <a:r>
              <a:rPr lang="en-US" dirty="0" smtClean="0"/>
              <a:t>2. Large cells</a:t>
            </a:r>
          </a:p>
          <a:p>
            <a:pPr>
              <a:lnSpc>
                <a:spcPct val="90000"/>
              </a:lnSpc>
              <a:defRPr/>
            </a:pPr>
            <a:r>
              <a:rPr lang="en-US" dirty="0" smtClean="0"/>
              <a:t>3. </a:t>
            </a:r>
            <a:r>
              <a:rPr lang="en-US" u="sng" dirty="0" smtClean="0"/>
              <a:t>True nucleus</a:t>
            </a:r>
          </a:p>
          <a:p>
            <a:pPr>
              <a:lnSpc>
                <a:spcPct val="90000"/>
              </a:lnSpc>
              <a:defRPr/>
            </a:pPr>
            <a:r>
              <a:rPr lang="en-US" dirty="0" smtClean="0"/>
              <a:t>4. Complex cellular organelles</a:t>
            </a:r>
          </a:p>
          <a:p>
            <a:pPr>
              <a:lnSpc>
                <a:spcPct val="90000"/>
              </a:lnSpc>
              <a:defRPr/>
            </a:pPr>
            <a:r>
              <a:rPr lang="en-US" dirty="0" smtClean="0"/>
              <a:t>5. Plants, animals, fungi, plus variety of single-celled organisms</a:t>
            </a:r>
          </a:p>
          <a:p>
            <a:pPr eaLnBrk="1" hangingPunct="1">
              <a:lnSpc>
                <a:spcPct val="90000"/>
              </a:lnSpc>
              <a:defRPr/>
            </a:pPr>
            <a:endParaRPr lang="en-US" sz="2800" dirty="0" smtClean="0"/>
          </a:p>
        </p:txBody>
      </p:sp>
      <p:pic>
        <p:nvPicPr>
          <p:cNvPr id="31748" name="Picture 5" descr="fungi"/>
          <p:cNvPicPr>
            <a:picLocks noGrp="1" noChangeAspect="1" noChangeArrowheads="1"/>
          </p:cNvPicPr>
          <p:nvPr>
            <p:ph sz="half" idx="2"/>
          </p:nvPr>
        </p:nvPicPr>
        <p:blipFill>
          <a:blip r:embed="rId2" cstate="print"/>
          <a:srcRect/>
          <a:stretch>
            <a:fillRect/>
          </a:stretch>
        </p:blipFill>
        <p:spPr>
          <a:xfrm>
            <a:off x="6172200" y="1066800"/>
            <a:ext cx="2257425" cy="2028825"/>
          </a:xfrm>
          <a:noFill/>
        </p:spPr>
      </p:pic>
      <p:pic>
        <p:nvPicPr>
          <p:cNvPr id="31749" name="Picture 6" descr="palm tree"/>
          <p:cNvPicPr>
            <a:picLocks noChangeAspect="1" noChangeArrowheads="1"/>
          </p:cNvPicPr>
          <p:nvPr/>
        </p:nvPicPr>
        <p:blipFill>
          <a:blip r:embed="rId3" cstate="print"/>
          <a:srcRect/>
          <a:stretch>
            <a:fillRect/>
          </a:stretch>
        </p:blipFill>
        <p:spPr bwMode="auto">
          <a:xfrm>
            <a:off x="4495800" y="2819400"/>
            <a:ext cx="1847850" cy="2466975"/>
          </a:xfrm>
          <a:prstGeom prst="rect">
            <a:avLst/>
          </a:prstGeom>
          <a:noFill/>
          <a:ln w="9525">
            <a:noFill/>
            <a:miter lim="800000"/>
            <a:headEnd/>
            <a:tailEnd/>
          </a:ln>
        </p:spPr>
      </p:pic>
      <p:pic>
        <p:nvPicPr>
          <p:cNvPr id="31750" name="Picture 7" descr="polarbear"/>
          <p:cNvPicPr>
            <a:picLocks noChangeAspect="1" noChangeArrowheads="1"/>
          </p:cNvPicPr>
          <p:nvPr/>
        </p:nvPicPr>
        <p:blipFill>
          <a:blip r:embed="rId4" cstate="print"/>
          <a:srcRect/>
          <a:stretch>
            <a:fillRect/>
          </a:stretch>
        </p:blipFill>
        <p:spPr bwMode="auto">
          <a:xfrm>
            <a:off x="6019800" y="4343400"/>
            <a:ext cx="2466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endParaRPr lang="en-US" dirty="0"/>
          </a:p>
        </p:txBody>
      </p:sp>
      <p:sp>
        <p:nvSpPr>
          <p:cNvPr id="3" name="Content Placeholder 2"/>
          <p:cNvSpPr>
            <a:spLocks noGrp="1"/>
          </p:cNvSpPr>
          <p:nvPr>
            <p:ph idx="1"/>
          </p:nvPr>
        </p:nvSpPr>
        <p:spPr>
          <a:xfrm>
            <a:off x="0" y="685800"/>
            <a:ext cx="9144000" cy="1524000"/>
          </a:xfrm>
        </p:spPr>
        <p:txBody>
          <a:bodyPr>
            <a:normAutofit fontScale="92500" lnSpcReduction="20000"/>
          </a:bodyPr>
          <a:lstStyle/>
          <a:p>
            <a:r>
              <a:rPr lang="en-US" b="1" u="sng" dirty="0" smtClean="0"/>
              <a:t>Mutation: </a:t>
            </a:r>
            <a:r>
              <a:rPr lang="en-US" dirty="0" smtClean="0"/>
              <a:t>A change in the nucleotide-base sequence of a gene or DNA molecule</a:t>
            </a:r>
          </a:p>
          <a:p>
            <a:r>
              <a:rPr lang="en-US" dirty="0" smtClean="0"/>
              <a:t>Mutation + Genetic Recombination = Increased Genetic Variation.</a:t>
            </a:r>
            <a:endParaRPr lang="en-US" dirty="0"/>
          </a:p>
        </p:txBody>
      </p:sp>
      <p:sp>
        <p:nvSpPr>
          <p:cNvPr id="4" name="Rectangle 3"/>
          <p:cNvSpPr/>
          <p:nvPr/>
        </p:nvSpPr>
        <p:spPr>
          <a:xfrm>
            <a:off x="2743200" y="0"/>
            <a:ext cx="3592651"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Mutations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7170" name="Picture 2" descr="http://www.accessexcellence.org/RC/VL/GG/images/mutation.gif"/>
          <p:cNvPicPr>
            <a:picLocks noChangeAspect="1" noChangeArrowheads="1"/>
          </p:cNvPicPr>
          <p:nvPr/>
        </p:nvPicPr>
        <p:blipFill>
          <a:blip r:embed="rId2" cstate="print"/>
          <a:srcRect/>
          <a:stretch>
            <a:fillRect/>
          </a:stretch>
        </p:blipFill>
        <p:spPr bwMode="auto">
          <a:xfrm>
            <a:off x="152400" y="2133600"/>
            <a:ext cx="3352800" cy="2743200"/>
          </a:xfrm>
          <a:prstGeom prst="rect">
            <a:avLst/>
          </a:prstGeom>
          <a:noFill/>
        </p:spPr>
      </p:pic>
      <p:pic>
        <p:nvPicPr>
          <p:cNvPr id="7172" name="Picture 4" descr="http://upload.wikimedia.org/wikipedia/commons/2/2f/DNA_UV_mutation.gif"/>
          <p:cNvPicPr>
            <a:picLocks noChangeAspect="1" noChangeArrowheads="1"/>
          </p:cNvPicPr>
          <p:nvPr/>
        </p:nvPicPr>
        <p:blipFill>
          <a:blip r:embed="rId3" cstate="print"/>
          <a:srcRect/>
          <a:stretch>
            <a:fillRect/>
          </a:stretch>
        </p:blipFill>
        <p:spPr bwMode="auto">
          <a:xfrm>
            <a:off x="3810000" y="2133600"/>
            <a:ext cx="2209800" cy="2743200"/>
          </a:xfrm>
          <a:prstGeom prst="rect">
            <a:avLst/>
          </a:prstGeom>
          <a:noFill/>
        </p:spPr>
      </p:pic>
      <p:pic>
        <p:nvPicPr>
          <p:cNvPr id="7174" name="Picture 6" descr="http://amazingdata.com/mediadata9/Image/amazing_fun_quaint_weird_offbeat_200907240457212676.jpg"/>
          <p:cNvPicPr>
            <a:picLocks noChangeAspect="1" noChangeArrowheads="1"/>
          </p:cNvPicPr>
          <p:nvPr/>
        </p:nvPicPr>
        <p:blipFill>
          <a:blip r:embed="rId4" cstate="print"/>
          <a:srcRect/>
          <a:stretch>
            <a:fillRect/>
          </a:stretch>
        </p:blipFill>
        <p:spPr bwMode="auto">
          <a:xfrm>
            <a:off x="304800" y="4953000"/>
            <a:ext cx="5257800" cy="1905000"/>
          </a:xfrm>
          <a:prstGeom prst="rect">
            <a:avLst/>
          </a:prstGeom>
          <a:noFill/>
        </p:spPr>
      </p:pic>
      <p:pic>
        <p:nvPicPr>
          <p:cNvPr id="7176" name="Picture 8" descr="http://www.clevelandleader.com/files/michael-phelps-marfans.JPG"/>
          <p:cNvPicPr>
            <a:picLocks noChangeAspect="1" noChangeArrowheads="1"/>
          </p:cNvPicPr>
          <p:nvPr/>
        </p:nvPicPr>
        <p:blipFill>
          <a:blip r:embed="rId5" cstate="print"/>
          <a:srcRect/>
          <a:stretch>
            <a:fillRect/>
          </a:stretch>
        </p:blipFill>
        <p:spPr bwMode="auto">
          <a:xfrm>
            <a:off x="6248400" y="2133600"/>
            <a:ext cx="2667000" cy="3429000"/>
          </a:xfrm>
          <a:prstGeom prst="rect">
            <a:avLst/>
          </a:prstGeom>
          <a:noFill/>
        </p:spPr>
      </p:pic>
      <p:sp>
        <p:nvSpPr>
          <p:cNvPr id="9" name="Rectangle 8"/>
          <p:cNvSpPr/>
          <p:nvPr/>
        </p:nvSpPr>
        <p:spPr>
          <a:xfrm>
            <a:off x="5562600" y="5657671"/>
            <a:ext cx="3581400" cy="1200329"/>
          </a:xfrm>
          <a:prstGeom prst="rect">
            <a:avLst/>
          </a:prstGeom>
        </p:spPr>
        <p:txBody>
          <a:bodyPr wrap="square">
            <a:spAutoFit/>
          </a:bodyPr>
          <a:lstStyle/>
          <a:p>
            <a:r>
              <a:rPr lang="en-US" dirty="0" err="1" smtClean="0"/>
              <a:t>Marfan's</a:t>
            </a:r>
            <a:r>
              <a:rPr lang="en-US" dirty="0" smtClean="0"/>
              <a:t> Syndrome: a connective tissue disorder which characterized by long limbs and long, thin fingers.</a:t>
            </a:r>
            <a:endParaRPr lang="en-US" dirty="0">
              <a:latin typeface="Jokerman"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651510" indent="-514350">
              <a:buFont typeface="+mj-lt"/>
              <a:buAutoNum type="arabicPeriod"/>
            </a:pPr>
            <a:r>
              <a:rPr lang="en-US" sz="3600" dirty="0" err="1" smtClean="0"/>
              <a:t>Eubacteria</a:t>
            </a:r>
            <a:endParaRPr lang="en-US" sz="3600" dirty="0" smtClean="0"/>
          </a:p>
          <a:p>
            <a:pPr marL="651510" indent="-514350">
              <a:buFont typeface="+mj-lt"/>
              <a:buAutoNum type="arabicPeriod"/>
            </a:pPr>
            <a:r>
              <a:rPr lang="en-US" sz="3600" dirty="0" err="1" smtClean="0"/>
              <a:t>Archaebacteria</a:t>
            </a:r>
            <a:endParaRPr lang="en-US" sz="3600" dirty="0" smtClean="0"/>
          </a:p>
          <a:p>
            <a:pPr marL="651510" indent="-514350">
              <a:buFont typeface="+mj-lt"/>
              <a:buAutoNum type="arabicPeriod"/>
            </a:pPr>
            <a:r>
              <a:rPr lang="en-US" sz="3600" dirty="0" err="1" smtClean="0"/>
              <a:t>Protista</a:t>
            </a:r>
            <a:endParaRPr lang="en-US" sz="3600" dirty="0" smtClean="0"/>
          </a:p>
          <a:p>
            <a:pPr marL="651510" indent="-514350">
              <a:buFont typeface="+mj-lt"/>
              <a:buAutoNum type="arabicPeriod"/>
            </a:pPr>
            <a:r>
              <a:rPr lang="en-US" sz="3600" dirty="0" smtClean="0"/>
              <a:t>Fungi</a:t>
            </a:r>
          </a:p>
          <a:p>
            <a:pPr marL="651510" indent="-514350">
              <a:buFont typeface="+mj-lt"/>
              <a:buAutoNum type="arabicPeriod"/>
            </a:pPr>
            <a:r>
              <a:rPr lang="en-US" sz="3600" dirty="0" err="1" smtClean="0"/>
              <a:t>Plantae</a:t>
            </a:r>
            <a:endParaRPr lang="en-US" sz="3600" dirty="0" smtClean="0"/>
          </a:p>
          <a:p>
            <a:pPr marL="651510" indent="-514350">
              <a:buFont typeface="+mj-lt"/>
              <a:buAutoNum type="arabicPeriod"/>
            </a:pPr>
            <a:r>
              <a:rPr lang="en-US" sz="3600" dirty="0" err="1" smtClean="0"/>
              <a:t>Animalia</a:t>
            </a:r>
            <a:endParaRPr lang="en-US" sz="3600" dirty="0" smtClean="0"/>
          </a:p>
          <a:p>
            <a:endParaRPr lang="en-US" dirty="0"/>
          </a:p>
        </p:txBody>
      </p:sp>
      <p:sp>
        <p:nvSpPr>
          <p:cNvPr id="4" name="Rectangle 3"/>
          <p:cNvSpPr/>
          <p:nvPr/>
        </p:nvSpPr>
        <p:spPr>
          <a:xfrm>
            <a:off x="1981200" y="0"/>
            <a:ext cx="4907113" cy="1107996"/>
          </a:xfrm>
          <a:prstGeom prst="rect">
            <a:avLst/>
          </a:prstGeom>
        </p:spPr>
        <p:txBody>
          <a:bodyPr wrap="none">
            <a:spAutoFit/>
          </a:bodyPr>
          <a:lstStyle/>
          <a:p>
            <a:pPr algn="ctr"/>
            <a:r>
              <a:rPr lang="en-U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Jokerman" pitchFamily="82" charset="0"/>
              </a:rPr>
              <a:t>6 Kingdoms</a:t>
            </a:r>
            <a:endPar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Jokerman"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114800" cy="4709160"/>
          </a:xfrm>
        </p:spPr>
        <p:txBody>
          <a:bodyPr/>
          <a:lstStyle/>
          <a:p>
            <a:pPr>
              <a:lnSpc>
                <a:spcPct val="90000"/>
              </a:lnSpc>
              <a:defRPr/>
            </a:pPr>
            <a:r>
              <a:rPr lang="en-US" dirty="0" smtClean="0"/>
              <a:t>Prokaryotic </a:t>
            </a:r>
          </a:p>
          <a:p>
            <a:pPr>
              <a:lnSpc>
                <a:spcPct val="90000"/>
              </a:lnSpc>
              <a:defRPr/>
            </a:pPr>
            <a:r>
              <a:rPr lang="en-US" dirty="0" smtClean="0"/>
              <a:t>Have cell wall and cell membrane</a:t>
            </a:r>
          </a:p>
          <a:p>
            <a:pPr>
              <a:lnSpc>
                <a:spcPct val="90000"/>
              </a:lnSpc>
              <a:defRPr/>
            </a:pPr>
            <a:r>
              <a:rPr lang="en-US" dirty="0" smtClean="0"/>
              <a:t>All unicellular</a:t>
            </a:r>
          </a:p>
          <a:p>
            <a:pPr>
              <a:lnSpc>
                <a:spcPct val="90000"/>
              </a:lnSpc>
              <a:defRPr/>
            </a:pPr>
            <a:r>
              <a:rPr lang="en-US" dirty="0" smtClean="0"/>
              <a:t>Heterotrophic and autotrophic</a:t>
            </a:r>
          </a:p>
          <a:p>
            <a:pPr>
              <a:lnSpc>
                <a:spcPct val="90000"/>
              </a:lnSpc>
              <a:defRPr/>
            </a:pPr>
            <a:r>
              <a:rPr lang="en-US" dirty="0" smtClean="0"/>
              <a:t>Motile (flagella)</a:t>
            </a:r>
          </a:p>
          <a:p>
            <a:pPr>
              <a:lnSpc>
                <a:spcPct val="90000"/>
              </a:lnSpc>
              <a:defRPr/>
            </a:pPr>
            <a:r>
              <a:rPr lang="en-US" dirty="0" smtClean="0"/>
              <a:t>Examples: </a:t>
            </a:r>
            <a:r>
              <a:rPr lang="en-US" dirty="0" err="1" smtClean="0"/>
              <a:t>E.coli</a:t>
            </a:r>
            <a:r>
              <a:rPr lang="en-US" dirty="0" smtClean="0"/>
              <a:t>, </a:t>
            </a:r>
            <a:r>
              <a:rPr lang="en-US" dirty="0" err="1" smtClean="0"/>
              <a:t>Cyanobacteria</a:t>
            </a:r>
            <a:r>
              <a:rPr lang="en-US" dirty="0" smtClean="0"/>
              <a:t>, Chlamydia (STI)</a:t>
            </a:r>
          </a:p>
          <a:p>
            <a:endParaRPr lang="en-US" dirty="0"/>
          </a:p>
        </p:txBody>
      </p:sp>
      <p:sp>
        <p:nvSpPr>
          <p:cNvPr id="4" name="Rectangle 3"/>
          <p:cNvSpPr/>
          <p:nvPr/>
        </p:nvSpPr>
        <p:spPr>
          <a:xfrm>
            <a:off x="1179473" y="304800"/>
            <a:ext cx="699422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Kingdom </a:t>
            </a: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Eubacteria</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5" name="Picture 7" descr="BlueGreenBact"/>
          <p:cNvPicPr>
            <a:picLocks noChangeAspect="1" noChangeArrowheads="1"/>
          </p:cNvPicPr>
          <p:nvPr/>
        </p:nvPicPr>
        <p:blipFill>
          <a:blip r:embed="rId2" cstate="print"/>
          <a:srcRect/>
          <a:stretch>
            <a:fillRect/>
          </a:stretch>
        </p:blipFill>
        <p:spPr>
          <a:xfrm>
            <a:off x="5078413" y="1828800"/>
            <a:ext cx="3336925" cy="4724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419600" y="1600200"/>
            <a:ext cx="4267200" cy="4709160"/>
          </a:xfrm>
        </p:spPr>
        <p:txBody>
          <a:bodyPr>
            <a:normAutofit lnSpcReduction="10000"/>
          </a:bodyPr>
          <a:lstStyle/>
          <a:p>
            <a:pPr>
              <a:lnSpc>
                <a:spcPct val="90000"/>
              </a:lnSpc>
              <a:defRPr/>
            </a:pPr>
            <a:r>
              <a:rPr lang="en-US" dirty="0" smtClean="0"/>
              <a:t>Prokaryotic</a:t>
            </a:r>
          </a:p>
          <a:p>
            <a:pPr>
              <a:lnSpc>
                <a:spcPct val="90000"/>
              </a:lnSpc>
              <a:defRPr/>
            </a:pPr>
            <a:r>
              <a:rPr lang="en-US" dirty="0" smtClean="0"/>
              <a:t>Have cell wall and cell membrane</a:t>
            </a:r>
          </a:p>
          <a:p>
            <a:pPr>
              <a:lnSpc>
                <a:spcPct val="90000"/>
              </a:lnSpc>
              <a:defRPr/>
            </a:pPr>
            <a:r>
              <a:rPr lang="en-US" dirty="0" smtClean="0"/>
              <a:t>Unicellular</a:t>
            </a:r>
          </a:p>
          <a:p>
            <a:pPr>
              <a:lnSpc>
                <a:spcPct val="90000"/>
              </a:lnSpc>
              <a:defRPr/>
            </a:pPr>
            <a:r>
              <a:rPr lang="en-US" dirty="0" smtClean="0"/>
              <a:t>Heterotrophic and autotrophic</a:t>
            </a:r>
          </a:p>
          <a:p>
            <a:pPr>
              <a:lnSpc>
                <a:spcPct val="90000"/>
              </a:lnSpc>
              <a:defRPr/>
            </a:pPr>
            <a:r>
              <a:rPr lang="en-US" dirty="0" smtClean="0"/>
              <a:t>Motile </a:t>
            </a:r>
          </a:p>
          <a:p>
            <a:pPr>
              <a:lnSpc>
                <a:spcPct val="90000"/>
              </a:lnSpc>
              <a:defRPr/>
            </a:pPr>
            <a:r>
              <a:rPr lang="en-US" dirty="0" smtClean="0"/>
              <a:t>Ex: </a:t>
            </a:r>
            <a:r>
              <a:rPr lang="en-US" dirty="0" err="1" smtClean="0"/>
              <a:t>methanogens</a:t>
            </a:r>
            <a:r>
              <a:rPr lang="en-US" dirty="0" smtClean="0"/>
              <a:t> (gas), </a:t>
            </a:r>
            <a:r>
              <a:rPr lang="en-US" dirty="0" err="1" smtClean="0"/>
              <a:t>halophiles</a:t>
            </a:r>
            <a:r>
              <a:rPr lang="en-US" dirty="0" smtClean="0"/>
              <a:t> (salt), </a:t>
            </a:r>
            <a:r>
              <a:rPr lang="en-US" dirty="0" err="1" smtClean="0"/>
              <a:t>thermoacidophiles</a:t>
            </a:r>
            <a:r>
              <a:rPr lang="en-US" dirty="0" smtClean="0"/>
              <a:t> (hot springs)</a:t>
            </a:r>
          </a:p>
          <a:p>
            <a:endParaRPr lang="en-US" dirty="0"/>
          </a:p>
        </p:txBody>
      </p:sp>
      <p:sp>
        <p:nvSpPr>
          <p:cNvPr id="4" name="Rectangle 3"/>
          <p:cNvSpPr/>
          <p:nvPr/>
        </p:nvSpPr>
        <p:spPr>
          <a:xfrm>
            <a:off x="152400" y="228600"/>
            <a:ext cx="8670963" cy="923330"/>
          </a:xfrm>
          <a:prstGeom prst="rect">
            <a:avLst/>
          </a:prstGeom>
          <a:noFill/>
        </p:spPr>
        <p:txBody>
          <a:bodyPr wrap="none" lIns="91440" tIns="45720" rIns="91440" bIns="45720">
            <a:spAutoFit/>
          </a:bodyPr>
          <a:lstStyle/>
          <a:p>
            <a:pPr algn="ct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Kindgom</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 </a:t>
            </a: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Archaebacteria</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5" name="Picture 6" descr="methanogen"/>
          <p:cNvPicPr>
            <a:picLocks noChangeAspect="1" noChangeArrowheads="1"/>
          </p:cNvPicPr>
          <p:nvPr/>
        </p:nvPicPr>
        <p:blipFill>
          <a:blip r:embed="rId2" cstate="print"/>
          <a:srcRect b="27802"/>
          <a:stretch>
            <a:fillRect/>
          </a:stretch>
        </p:blipFill>
        <p:spPr>
          <a:xfrm>
            <a:off x="268014" y="1295400"/>
            <a:ext cx="3770586" cy="2667000"/>
          </a:xfrm>
          <a:prstGeom prst="rect">
            <a:avLst/>
          </a:prstGeom>
          <a:noFill/>
        </p:spPr>
      </p:pic>
      <p:pic>
        <p:nvPicPr>
          <p:cNvPr id="6" name="Picture 7" descr="cow"/>
          <p:cNvPicPr>
            <a:picLocks noChangeAspect="1" noChangeArrowheads="1"/>
          </p:cNvPicPr>
          <p:nvPr/>
        </p:nvPicPr>
        <p:blipFill>
          <a:blip r:embed="rId3" cstate="print"/>
          <a:srcRect/>
          <a:stretch>
            <a:fillRect/>
          </a:stretch>
        </p:blipFill>
        <p:spPr bwMode="auto">
          <a:xfrm>
            <a:off x="457200" y="4191000"/>
            <a:ext cx="3352800" cy="22283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343400" cy="4709160"/>
          </a:xfrm>
        </p:spPr>
        <p:txBody>
          <a:bodyPr>
            <a:normAutofit lnSpcReduction="10000"/>
          </a:bodyPr>
          <a:lstStyle/>
          <a:p>
            <a:pPr>
              <a:lnSpc>
                <a:spcPct val="90000"/>
              </a:lnSpc>
              <a:defRPr/>
            </a:pPr>
            <a:r>
              <a:rPr lang="en-US" dirty="0" smtClean="0"/>
              <a:t>Eukaryotic</a:t>
            </a:r>
          </a:p>
          <a:p>
            <a:pPr>
              <a:lnSpc>
                <a:spcPct val="90000"/>
              </a:lnSpc>
              <a:defRPr/>
            </a:pPr>
            <a:r>
              <a:rPr lang="en-US" dirty="0" smtClean="0"/>
              <a:t>Have cell wall (some) and cell membrane</a:t>
            </a:r>
          </a:p>
          <a:p>
            <a:pPr>
              <a:lnSpc>
                <a:spcPct val="90000"/>
              </a:lnSpc>
              <a:defRPr/>
            </a:pPr>
            <a:r>
              <a:rPr lang="en-US" dirty="0" smtClean="0"/>
              <a:t>Mostly unicellular, some </a:t>
            </a:r>
            <a:r>
              <a:rPr lang="en-US" dirty="0" err="1" smtClean="0"/>
              <a:t>multicellular</a:t>
            </a:r>
            <a:r>
              <a:rPr lang="en-US" dirty="0" smtClean="0"/>
              <a:t> forms</a:t>
            </a:r>
          </a:p>
          <a:p>
            <a:pPr>
              <a:lnSpc>
                <a:spcPct val="90000"/>
              </a:lnSpc>
              <a:defRPr/>
            </a:pPr>
            <a:r>
              <a:rPr lang="en-US" dirty="0" smtClean="0"/>
              <a:t>Autotrophic, heterotrophic </a:t>
            </a:r>
          </a:p>
          <a:p>
            <a:pPr>
              <a:lnSpc>
                <a:spcPct val="90000"/>
              </a:lnSpc>
              <a:defRPr/>
            </a:pPr>
            <a:r>
              <a:rPr lang="en-US" dirty="0" smtClean="0"/>
              <a:t>Motile</a:t>
            </a:r>
          </a:p>
          <a:p>
            <a:pPr>
              <a:lnSpc>
                <a:spcPct val="90000"/>
              </a:lnSpc>
              <a:defRPr/>
            </a:pPr>
            <a:r>
              <a:rPr lang="en-US" dirty="0" smtClean="0"/>
              <a:t>Ex: Euglena, Paramecium, Amoeba</a:t>
            </a:r>
          </a:p>
          <a:p>
            <a:endParaRPr lang="en-US" dirty="0"/>
          </a:p>
        </p:txBody>
      </p:sp>
      <p:sp>
        <p:nvSpPr>
          <p:cNvPr id="4" name="Rectangle 3"/>
          <p:cNvSpPr/>
          <p:nvPr/>
        </p:nvSpPr>
        <p:spPr>
          <a:xfrm>
            <a:off x="1600200" y="381000"/>
            <a:ext cx="605165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Kingdom </a:t>
            </a: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Protista</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5" name="Picture 6" descr="amoeba"/>
          <p:cNvPicPr>
            <a:picLocks noChangeAspect="1" noChangeArrowheads="1"/>
          </p:cNvPicPr>
          <p:nvPr/>
        </p:nvPicPr>
        <p:blipFill>
          <a:blip r:embed="rId2" cstate="print"/>
          <a:srcRect/>
          <a:stretch>
            <a:fillRect/>
          </a:stretch>
        </p:blipFill>
        <p:spPr>
          <a:xfrm>
            <a:off x="5105400" y="1295400"/>
            <a:ext cx="3124200" cy="2339975"/>
          </a:xfrm>
          <a:prstGeom prst="rect">
            <a:avLst/>
          </a:prstGeom>
          <a:noFill/>
        </p:spPr>
      </p:pic>
      <p:pic>
        <p:nvPicPr>
          <p:cNvPr id="6" name="Picture 7" descr="paramecium"/>
          <p:cNvPicPr>
            <a:picLocks noChangeAspect="1" noChangeArrowheads="1"/>
          </p:cNvPicPr>
          <p:nvPr/>
        </p:nvPicPr>
        <p:blipFill>
          <a:blip r:embed="rId3" cstate="print"/>
          <a:srcRect/>
          <a:stretch>
            <a:fillRect/>
          </a:stretch>
        </p:blipFill>
        <p:spPr bwMode="auto">
          <a:xfrm>
            <a:off x="5181600" y="3867150"/>
            <a:ext cx="2819400" cy="270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191000" y="1600200"/>
            <a:ext cx="4495800" cy="4709160"/>
          </a:xfrm>
        </p:spPr>
        <p:txBody>
          <a:bodyPr>
            <a:normAutofit lnSpcReduction="10000"/>
          </a:bodyPr>
          <a:lstStyle/>
          <a:p>
            <a:pPr>
              <a:lnSpc>
                <a:spcPct val="90000"/>
              </a:lnSpc>
              <a:defRPr/>
            </a:pPr>
            <a:r>
              <a:rPr lang="en-US" dirty="0" smtClean="0"/>
              <a:t>Eukaryotic</a:t>
            </a:r>
          </a:p>
          <a:p>
            <a:pPr>
              <a:lnSpc>
                <a:spcPct val="90000"/>
              </a:lnSpc>
              <a:defRPr/>
            </a:pPr>
            <a:r>
              <a:rPr lang="en-US" dirty="0" smtClean="0"/>
              <a:t>Have cell wall and cell membrane</a:t>
            </a:r>
          </a:p>
          <a:p>
            <a:pPr>
              <a:lnSpc>
                <a:spcPct val="90000"/>
              </a:lnSpc>
              <a:defRPr/>
            </a:pPr>
            <a:r>
              <a:rPr lang="en-US" dirty="0" smtClean="0"/>
              <a:t>Unicellular and </a:t>
            </a:r>
            <a:r>
              <a:rPr lang="en-US" dirty="0" err="1" smtClean="0"/>
              <a:t>multicellular</a:t>
            </a:r>
            <a:endParaRPr lang="en-US" dirty="0" smtClean="0"/>
          </a:p>
          <a:p>
            <a:pPr>
              <a:lnSpc>
                <a:spcPct val="90000"/>
              </a:lnSpc>
              <a:defRPr/>
            </a:pPr>
            <a:r>
              <a:rPr lang="en-US" dirty="0" smtClean="0"/>
              <a:t>Heterotrophic (secrete digestive enzymes)</a:t>
            </a:r>
          </a:p>
          <a:p>
            <a:pPr>
              <a:lnSpc>
                <a:spcPct val="90000"/>
              </a:lnSpc>
              <a:defRPr/>
            </a:pPr>
            <a:r>
              <a:rPr lang="en-US" dirty="0" smtClean="0"/>
              <a:t>Sessile</a:t>
            </a:r>
          </a:p>
          <a:p>
            <a:pPr>
              <a:lnSpc>
                <a:spcPct val="90000"/>
              </a:lnSpc>
              <a:defRPr/>
            </a:pPr>
            <a:r>
              <a:rPr lang="en-US" dirty="0" smtClean="0"/>
              <a:t>Ex: Mushrooms, puffballs, mildew, mold</a:t>
            </a:r>
          </a:p>
          <a:p>
            <a:endParaRPr lang="en-US" dirty="0"/>
          </a:p>
        </p:txBody>
      </p:sp>
      <p:sp>
        <p:nvSpPr>
          <p:cNvPr id="4" name="Rectangle 3"/>
          <p:cNvSpPr/>
          <p:nvPr/>
        </p:nvSpPr>
        <p:spPr>
          <a:xfrm>
            <a:off x="1981200" y="381000"/>
            <a:ext cx="517160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Kingdom Fungi</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5" name="Picture 6" descr="fungi2"/>
          <p:cNvPicPr>
            <a:picLocks noChangeAspect="1" noChangeArrowheads="1"/>
          </p:cNvPicPr>
          <p:nvPr/>
        </p:nvPicPr>
        <p:blipFill>
          <a:blip r:embed="rId2" cstate="print"/>
          <a:srcRect/>
          <a:stretch>
            <a:fillRect/>
          </a:stretch>
        </p:blipFill>
        <p:spPr>
          <a:xfrm>
            <a:off x="304800" y="1752600"/>
            <a:ext cx="3797300" cy="4114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267200" cy="4709160"/>
          </a:xfrm>
        </p:spPr>
        <p:txBody>
          <a:bodyPr/>
          <a:lstStyle/>
          <a:p>
            <a:pPr>
              <a:defRPr/>
            </a:pPr>
            <a:r>
              <a:rPr lang="en-US" dirty="0" smtClean="0"/>
              <a:t>Eukaryotic</a:t>
            </a:r>
          </a:p>
          <a:p>
            <a:pPr>
              <a:defRPr/>
            </a:pPr>
            <a:r>
              <a:rPr lang="en-US" dirty="0" smtClean="0"/>
              <a:t>Have cell wall and cell membrane</a:t>
            </a:r>
          </a:p>
          <a:p>
            <a:pPr>
              <a:defRPr/>
            </a:pPr>
            <a:r>
              <a:rPr lang="en-US" dirty="0" err="1" smtClean="0"/>
              <a:t>Multicellular</a:t>
            </a:r>
            <a:endParaRPr lang="en-US" dirty="0" smtClean="0"/>
          </a:p>
          <a:p>
            <a:pPr>
              <a:defRPr/>
            </a:pPr>
            <a:r>
              <a:rPr lang="en-US" dirty="0" smtClean="0"/>
              <a:t>Autotrophic (photosynthesis)</a:t>
            </a:r>
          </a:p>
          <a:p>
            <a:pPr>
              <a:defRPr/>
            </a:pPr>
            <a:r>
              <a:rPr lang="en-US" dirty="0" smtClean="0"/>
              <a:t>Sessile</a:t>
            </a:r>
          </a:p>
          <a:p>
            <a:pPr>
              <a:defRPr/>
            </a:pPr>
            <a:r>
              <a:rPr lang="en-US" dirty="0" smtClean="0"/>
              <a:t>Ex: Ferns, mosses, pine tree</a:t>
            </a:r>
          </a:p>
          <a:p>
            <a:endParaRPr lang="en-US" dirty="0"/>
          </a:p>
        </p:txBody>
      </p:sp>
      <p:sp>
        <p:nvSpPr>
          <p:cNvPr id="4" name="Rectangle 3"/>
          <p:cNvSpPr/>
          <p:nvPr/>
        </p:nvSpPr>
        <p:spPr>
          <a:xfrm>
            <a:off x="1676400" y="304800"/>
            <a:ext cx="591379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Kingdom </a:t>
            </a: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Plantae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5" name="Picture 6" descr="fern"/>
          <p:cNvPicPr>
            <a:picLocks noChangeAspect="1" noChangeArrowheads="1"/>
          </p:cNvPicPr>
          <p:nvPr/>
        </p:nvPicPr>
        <p:blipFill>
          <a:blip r:embed="rId2" cstate="print"/>
          <a:srcRect/>
          <a:stretch>
            <a:fillRect/>
          </a:stretch>
        </p:blipFill>
        <p:spPr>
          <a:xfrm>
            <a:off x="4343400" y="1295400"/>
            <a:ext cx="3429000" cy="2567889"/>
          </a:xfrm>
          <a:prstGeom prst="rect">
            <a:avLst/>
          </a:prstGeom>
          <a:noFill/>
        </p:spPr>
      </p:pic>
      <p:pic>
        <p:nvPicPr>
          <p:cNvPr id="6" name="Picture 7" descr="pine"/>
          <p:cNvPicPr>
            <a:picLocks noChangeAspect="1" noChangeArrowheads="1"/>
          </p:cNvPicPr>
          <p:nvPr/>
        </p:nvPicPr>
        <p:blipFill>
          <a:blip r:embed="rId3" cstate="print"/>
          <a:srcRect/>
          <a:stretch>
            <a:fillRect/>
          </a:stretch>
        </p:blipFill>
        <p:spPr bwMode="auto">
          <a:xfrm>
            <a:off x="5257800" y="4038600"/>
            <a:ext cx="3429000" cy="25679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76800" y="1600200"/>
            <a:ext cx="3810000" cy="4709160"/>
          </a:xfrm>
        </p:spPr>
        <p:txBody>
          <a:bodyPr/>
          <a:lstStyle/>
          <a:p>
            <a:pPr>
              <a:defRPr/>
            </a:pPr>
            <a:r>
              <a:rPr lang="en-US" dirty="0" smtClean="0"/>
              <a:t>Eukaryotic</a:t>
            </a:r>
          </a:p>
          <a:p>
            <a:pPr>
              <a:defRPr/>
            </a:pPr>
            <a:r>
              <a:rPr lang="en-US" dirty="0" smtClean="0"/>
              <a:t>Have cell membrane</a:t>
            </a:r>
          </a:p>
          <a:p>
            <a:pPr>
              <a:defRPr/>
            </a:pPr>
            <a:r>
              <a:rPr lang="en-US" dirty="0" err="1" smtClean="0"/>
              <a:t>Multicellular</a:t>
            </a:r>
            <a:endParaRPr lang="en-US" dirty="0" smtClean="0"/>
          </a:p>
          <a:p>
            <a:pPr>
              <a:defRPr/>
            </a:pPr>
            <a:r>
              <a:rPr lang="en-US" dirty="0" smtClean="0"/>
              <a:t>Heterotrophic</a:t>
            </a:r>
          </a:p>
          <a:p>
            <a:pPr>
              <a:defRPr/>
            </a:pPr>
            <a:r>
              <a:rPr lang="en-US" dirty="0" smtClean="0"/>
              <a:t>Motile</a:t>
            </a:r>
          </a:p>
          <a:p>
            <a:pPr>
              <a:defRPr/>
            </a:pPr>
            <a:r>
              <a:rPr lang="en-US" dirty="0" smtClean="0"/>
              <a:t>Ex: Worms, fish, humans (Largest kingdom!)</a:t>
            </a:r>
          </a:p>
          <a:p>
            <a:endParaRPr lang="en-US" dirty="0"/>
          </a:p>
        </p:txBody>
      </p:sp>
      <p:sp>
        <p:nvSpPr>
          <p:cNvPr id="4" name="Rectangle 3"/>
          <p:cNvSpPr/>
          <p:nvPr/>
        </p:nvSpPr>
        <p:spPr>
          <a:xfrm>
            <a:off x="1524000" y="381000"/>
            <a:ext cx="6274475"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Kingdom </a:t>
            </a: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Animalia</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5" name="Picture 6" descr="animalia"/>
          <p:cNvPicPr>
            <a:picLocks noChangeAspect="1" noChangeArrowheads="1"/>
          </p:cNvPicPr>
          <p:nvPr/>
        </p:nvPicPr>
        <p:blipFill>
          <a:blip r:embed="rId2" cstate="print"/>
          <a:srcRect/>
          <a:stretch>
            <a:fillRect/>
          </a:stretch>
        </p:blipFill>
        <p:spPr>
          <a:xfrm>
            <a:off x="762000" y="1371600"/>
            <a:ext cx="3819525" cy="52578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rgbClr val="000000"/>
      </a:dk1>
      <a:lt1>
        <a:srgbClr val="000000"/>
      </a:lt1>
      <a:dk2>
        <a:srgbClr val="F2B800"/>
      </a:dk2>
      <a:lt2>
        <a:srgbClr val="F2B800"/>
      </a:lt2>
      <a:accent1>
        <a:srgbClr val="000000"/>
      </a:accent1>
      <a:accent2>
        <a:srgbClr val="002060"/>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TotalTime>
  <Words>707</Words>
  <Application>Microsoft Office PowerPoint</Application>
  <PresentationFormat>On-screen Show (4:3)</PresentationFormat>
  <Paragraphs>99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Apex</vt:lpstr>
      <vt:lpstr>Domain Archaea</vt:lpstr>
      <vt:lpstr>Domain Eukarya</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Melissa</dc:creator>
  <cp:lastModifiedBy>Melissa</cp:lastModifiedBy>
  <cp:revision>3</cp:revision>
  <dcterms:created xsi:type="dcterms:W3CDTF">2012-04-25T03:20:13Z</dcterms:created>
  <dcterms:modified xsi:type="dcterms:W3CDTF">2012-04-25T03:28:29Z</dcterms:modified>
</cp:coreProperties>
</file>