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18B08-829B-4727-8058-FF843DC07C51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18B2E-0C5D-4C2A-B0BB-E76D84A421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23BA6-22EE-4D09-A989-44B8605447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5BAF2F-945E-4935-9942-D358967AA945}" type="datetimeFigureOut">
              <a:rPr lang="en-US" smtClean="0"/>
              <a:t>4/24/2012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DE6515-E083-4760-A0A3-3581259EC848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24.media.tumblr.com/tumblr_li44ie8QkI1qe9vbi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803" y="2514601"/>
            <a:ext cx="5795198" cy="43434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2971800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191000" y="0"/>
            <a:ext cx="4953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169BA"/>
                </a:solidFill>
                <a:latin typeface="Jokerman" pitchFamily="82" charset="0"/>
              </a:rPr>
              <a:t>The BRAIN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169BA"/>
              </a:solidFill>
              <a:effectLst/>
              <a:latin typeface="Jokerman" pitchFamily="82" charset="0"/>
            </a:endParaRPr>
          </a:p>
        </p:txBody>
      </p:sp>
      <p:pic>
        <p:nvPicPr>
          <p:cNvPr id="23554" name="Picture 2" descr="http://www.seattlecca.org/client/brain_diagra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37115">
            <a:off x="299246" y="446495"/>
            <a:ext cx="3962400" cy="290953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0" y="0"/>
            <a:ext cx="4343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Cerebrum: </a:t>
            </a:r>
            <a:r>
              <a:rPr lang="en-US" dirty="0" smtClean="0"/>
              <a:t>the upper part of the brain that receives sensation and controls movement.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u="sng" dirty="0" smtClean="0"/>
              <a:t>Cerebellum</a:t>
            </a:r>
            <a:r>
              <a:rPr lang="en-US" dirty="0" smtClean="0"/>
              <a:t>: A posterior portion of the brain that coordinates muscle movement and controls subconscious activities and some balance functions.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3962400"/>
            <a:ext cx="29718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/>
              <a:t>Brainstem</a:t>
            </a:r>
            <a:r>
              <a:rPr lang="en-US" dirty="0" smtClean="0"/>
              <a:t>: the stem like portion of the brain that connects the cerebral hemispheres with the spinal cord and that maintains the necessary functions of the body, such as breathing and circulation.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838200"/>
            <a:ext cx="4343400" cy="533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22860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Jokerman" pitchFamily="82" charset="0"/>
              </a:rPr>
              <a:t>Darwin VS Lamarck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9458" name="Picture 2" descr="http://evolution.berkeley.edu/evolibrary/images/interviews/naturalselection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3914775" cy="2590800"/>
          </a:xfrm>
          <a:prstGeom prst="rect">
            <a:avLst/>
          </a:prstGeom>
          <a:noFill/>
        </p:spPr>
      </p:pic>
      <p:pic>
        <p:nvPicPr>
          <p:cNvPr id="19460" name="Picture 4" descr="http://img.sparknotes.com/figures/1/1534327ece5d347f8fe2828c8fdb7677/giraff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1027339"/>
            <a:ext cx="2857500" cy="583066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4600" y="4419600"/>
            <a:ext cx="3810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u="sng" dirty="0" smtClean="0"/>
              <a:t>Inheritance of Acquired Characteristics: </a:t>
            </a:r>
            <a:r>
              <a:rPr lang="en-US" sz="2000" dirty="0" smtClean="0"/>
              <a:t>(Lamarck) Individuals could acquire traits during their lifetimes as a result of experience or behavior, then could pass on those traits to their offspring.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1524000"/>
            <a:ext cx="25146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u="sng" dirty="0" smtClean="0"/>
              <a:t>Theory of Natural Selection</a:t>
            </a:r>
            <a:r>
              <a:rPr lang="en-US" sz="2000" dirty="0" smtClean="0"/>
              <a:t>: (Darwin) The process by which individuals that are better adapted to their environment survive and reproduce more successfully than less well adapted individuals do; a theory to explain the mechanism of evolution.  </a:t>
            </a:r>
            <a:endParaRPr lang="en-US" sz="20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828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43000"/>
            <a:ext cx="4114800" cy="3962400"/>
          </a:xfrm>
        </p:spPr>
        <p:txBody>
          <a:bodyPr>
            <a:normAutofit lnSpcReduction="100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Fossils</a:t>
            </a:r>
          </a:p>
          <a:p>
            <a:pPr marL="971550" lvl="1" indent="-514350">
              <a:buNone/>
            </a:pPr>
            <a:r>
              <a:rPr lang="en-US" sz="2800" b="1" u="sng" dirty="0" smtClean="0"/>
              <a:t>Law of Superposition</a:t>
            </a:r>
            <a:r>
              <a:rPr lang="en-US" sz="2800" dirty="0" smtClean="0"/>
              <a:t>: if the rock strata at a location have not been disturbed, the lowest stratum was formed before the strata above it.  </a:t>
            </a:r>
          </a:p>
          <a:p>
            <a:pPr marL="971550" lvl="1" indent="-51435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91542" y="152400"/>
            <a:ext cx="785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Evidence for Evolution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8434" name="Picture 2" descr="http://t2.gstatic.com/images?q=tbn:ANd9GcRSLQSFCxBBkO8tesGNQR3Wd7D9gIyRi5FljCo6NxHq66q74ILo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77025" y="5105400"/>
            <a:ext cx="2466975" cy="1752600"/>
          </a:xfrm>
          <a:prstGeom prst="rect">
            <a:avLst/>
          </a:prstGeom>
          <a:noFill/>
        </p:spPr>
      </p:pic>
      <p:pic>
        <p:nvPicPr>
          <p:cNvPr id="18436" name="Picture 4" descr="http://t3.gstatic.com/images?q=tbn:ANd9GcSjwA1rW7sAFip7gzDaXMcts1PtGrDzQwn9vT4s2VY3BHGn2bC3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05400"/>
            <a:ext cx="2019300" cy="1752600"/>
          </a:xfrm>
          <a:prstGeom prst="rect">
            <a:avLst/>
          </a:prstGeom>
          <a:noFill/>
        </p:spPr>
      </p:pic>
      <p:pic>
        <p:nvPicPr>
          <p:cNvPr id="18438" name="Picture 6" descr="http://t0.gstatic.com/images?q=tbn:ANd9GcQJp3n8jgAsZkxkCV_6bAyzB_aXEPZ7P0EDOAafVAp69M-kilDzL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5105400"/>
            <a:ext cx="3143250" cy="1752600"/>
          </a:xfrm>
          <a:prstGeom prst="rect">
            <a:avLst/>
          </a:prstGeom>
          <a:noFill/>
        </p:spPr>
      </p:pic>
      <p:pic>
        <p:nvPicPr>
          <p:cNvPr id="18442" name="Picture 10" descr="http://www.ncwcom.com/~jones/Geology/pictures/hist/supe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4495800" cy="3393057"/>
          </a:xfrm>
          <a:prstGeom prst="rect">
            <a:avLst/>
          </a:prstGeom>
          <a:noFill/>
        </p:spPr>
      </p:pic>
      <p:pic>
        <p:nvPicPr>
          <p:cNvPr id="18440" name="Picture 8" descr="http://static.guim.co.uk/sys-images/Guardian/Pix/pictures/2009/2/8/1234100209005/Cambrian-trilobite-fossil-0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12272">
            <a:off x="3782142" y="1219100"/>
            <a:ext cx="1837508" cy="139810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 rot="20260805">
            <a:off x="3461888" y="1013149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trilobite</a:t>
            </a:r>
            <a:endParaRPr lang="en-US" dirty="0"/>
          </a:p>
        </p:txBody>
      </p:sp>
      <p:pic>
        <p:nvPicPr>
          <p:cNvPr id="23554" name="Picture 2" descr="http://www.creationscience.com/onlinebook/webpictures/lifesciences-insect_in_amb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28800" y="5105400"/>
            <a:ext cx="1828800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Evidence for Evolution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3352800" cy="2971800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en-US" dirty="0" smtClean="0"/>
              <a:t>2. Anatomy</a:t>
            </a:r>
          </a:p>
        </p:txBody>
      </p:sp>
      <p:pic>
        <p:nvPicPr>
          <p:cNvPr id="64514" name="Picture 2" descr="http://bio1151.nicerweb.com/Locked/media/ch22/22_17HomologousForelimbs-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990600"/>
            <a:ext cx="6172200" cy="2590800"/>
          </a:xfrm>
          <a:prstGeom prst="rect">
            <a:avLst/>
          </a:prstGeom>
          <a:noFill/>
        </p:spPr>
      </p:pic>
      <p:pic>
        <p:nvPicPr>
          <p:cNvPr id="64518" name="Picture 6" descr="http://www.buzzle.com/img/articleImages/417866-56813-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14774"/>
            <a:ext cx="2514600" cy="2943226"/>
          </a:xfrm>
          <a:prstGeom prst="rect">
            <a:avLst/>
          </a:prstGeom>
          <a:noFill/>
        </p:spPr>
      </p:pic>
      <p:pic>
        <p:nvPicPr>
          <p:cNvPr id="64520" name="Picture 8" descr="http://www.kirksville.k12.mo.us/khs/teacher_web/alternative/whale-vestigial-stru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5029200"/>
            <a:ext cx="2535232" cy="18288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6400" y="35814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971550" lvl="1" indent="-514350"/>
            <a:r>
              <a:rPr lang="en-US" dirty="0" smtClean="0"/>
              <a:t>         </a:t>
            </a:r>
            <a:r>
              <a:rPr lang="en-US" b="1" u="sng" dirty="0" smtClean="0"/>
              <a:t>Homologous</a:t>
            </a:r>
            <a:r>
              <a:rPr lang="en-US" dirty="0" smtClean="0"/>
              <a:t>: anatomical structures in one species that, compared to other anatomical structures in another species, originated from a single anatomical </a:t>
            </a:r>
          </a:p>
          <a:p>
            <a:pPr marL="971550" lvl="1" indent="-514350"/>
            <a:r>
              <a:rPr lang="en-US" dirty="0" smtClean="0"/>
              <a:t>         structure in a </a:t>
            </a:r>
          </a:p>
          <a:p>
            <a:pPr marL="971550" lvl="1" indent="-514350"/>
            <a:r>
              <a:rPr lang="en-US" dirty="0" smtClean="0"/>
              <a:t>         common </a:t>
            </a:r>
          </a:p>
          <a:p>
            <a:pPr marL="971550" lvl="1" indent="-514350"/>
            <a:r>
              <a:rPr lang="en-US" dirty="0" smtClean="0"/>
              <a:t>         ancestor </a:t>
            </a:r>
          </a:p>
          <a:p>
            <a:pPr marL="971550" lvl="1" indent="-514350"/>
            <a:r>
              <a:rPr lang="en-US" dirty="0" smtClean="0"/>
              <a:t>         of the two </a:t>
            </a:r>
          </a:p>
          <a:p>
            <a:pPr marL="971550" lvl="1" indent="-514350"/>
            <a:r>
              <a:rPr lang="en-US" dirty="0" smtClean="0"/>
              <a:t>         species.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-381000" y="1371600"/>
            <a:ext cx="3200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b="1" dirty="0" smtClean="0"/>
              <a:t>         </a:t>
            </a:r>
            <a:r>
              <a:rPr lang="en-US" b="1" u="sng" dirty="0" smtClean="0"/>
              <a:t>Analogous</a:t>
            </a:r>
            <a:r>
              <a:rPr lang="en-US" dirty="0" smtClean="0"/>
              <a:t>: an anatomical structure in one species that is similar in function and appearance, but not in evolutionary origin, to another anatomical structure in another species.</a:t>
            </a:r>
          </a:p>
        </p:txBody>
      </p:sp>
      <p:sp>
        <p:nvSpPr>
          <p:cNvPr id="9" name="Rectangle 8"/>
          <p:cNvSpPr/>
          <p:nvPr/>
        </p:nvSpPr>
        <p:spPr>
          <a:xfrm>
            <a:off x="6553200" y="3718679"/>
            <a:ext cx="2819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dirty="0" smtClean="0"/>
              <a:t>         </a:t>
            </a:r>
            <a:r>
              <a:rPr lang="en-US" b="1" u="sng" dirty="0" smtClean="0"/>
              <a:t>Vestigial</a:t>
            </a:r>
            <a:r>
              <a:rPr lang="en-US" dirty="0" smtClean="0"/>
              <a:t>: A structure in an organism that is reduced in size and function and that may have been complete and functional in the organism’s ancestors.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Evidence for Evolution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447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3. Embryological- analysis of vertebrate embryos such as the fish, check, and cat are remarkably similar at certain stages.  This pattern would be expected if all were descended from a common ancestor.  </a:t>
            </a:r>
          </a:p>
          <a:p>
            <a:endParaRPr lang="en-US" dirty="0"/>
          </a:p>
        </p:txBody>
      </p:sp>
      <p:pic>
        <p:nvPicPr>
          <p:cNvPr id="63490" name="Picture 2" descr="http://bealbio.wikispaces.com/file/view/compembryology_pic.jpg/89605487/compembryology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0"/>
            <a:ext cx="4962525" cy="4162426"/>
          </a:xfrm>
          <a:prstGeom prst="rect">
            <a:avLst/>
          </a:prstGeom>
          <a:noFill/>
        </p:spPr>
      </p:pic>
      <p:pic>
        <p:nvPicPr>
          <p:cNvPr id="63492" name="Picture 4" descr="http://sepetjian.files.wordpress.com/2011/10/embryoes2116.jpg?w=5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63353">
            <a:off x="5409710" y="2788113"/>
            <a:ext cx="3444245" cy="2583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for Evolution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581400" cy="3124200"/>
          </a:xfrm>
        </p:spPr>
        <p:txBody>
          <a:bodyPr>
            <a:normAutofit fontScale="92500"/>
          </a:bodyPr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4. Biogeography – The study of locations of organisms around the world. </a:t>
            </a:r>
          </a:p>
          <a:p>
            <a:pPr marL="651510" indent="-514350">
              <a:buNone/>
            </a:pPr>
            <a:r>
              <a:rPr lang="en-US" dirty="0" smtClean="0"/>
              <a:t>   (continental drift, Pangaea) </a:t>
            </a:r>
          </a:p>
          <a:p>
            <a:endParaRPr lang="en-US" dirty="0"/>
          </a:p>
        </p:txBody>
      </p:sp>
      <p:pic>
        <p:nvPicPr>
          <p:cNvPr id="62466" name="Picture 2" descr="http://hays.outcrop.org/images/keller3e/02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905000"/>
            <a:ext cx="4984750" cy="4267200"/>
          </a:xfrm>
          <a:prstGeom prst="rect">
            <a:avLst/>
          </a:prstGeom>
          <a:noFill/>
        </p:spPr>
      </p:pic>
      <p:pic>
        <p:nvPicPr>
          <p:cNvPr id="62468" name="Picture 4" descr="http://www.thewildclassroom.com/biodiversity/birds/images/pics/rati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91000"/>
            <a:ext cx="3674708" cy="2257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709160"/>
          </a:xfrm>
        </p:spPr>
        <p:txBody>
          <a:bodyPr/>
          <a:lstStyle/>
          <a:p>
            <a:r>
              <a:rPr lang="en-US" dirty="0" smtClean="0"/>
              <a:t>Early Man to Modern Man (bipedal, larger brain)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82369" y="152400"/>
            <a:ext cx="6335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Hominid Evolution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7412" name="Picture 4" descr="http://blogs.plos.org/neuroanthropology/files/2011/02/Human-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730378">
            <a:off x="278661" y="2046231"/>
            <a:ext cx="3910743" cy="2724150"/>
          </a:xfrm>
          <a:prstGeom prst="rect">
            <a:avLst/>
          </a:prstGeom>
          <a:noFill/>
        </p:spPr>
      </p:pic>
      <p:pic>
        <p:nvPicPr>
          <p:cNvPr id="17414" name="Picture 6" descr="http://www.harunyahya.com/image/evrim_aldatmacasi/pelvis_compari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61358">
            <a:off x="5403889" y="1988370"/>
            <a:ext cx="3465265" cy="2653403"/>
          </a:xfrm>
          <a:prstGeom prst="rect">
            <a:avLst/>
          </a:prstGeom>
          <a:noFill/>
        </p:spPr>
      </p:pic>
      <p:pic>
        <p:nvPicPr>
          <p:cNvPr id="17416" name="Picture 8" descr="http://www.addingup.org/wp-content/uploads/2009/05/brain_ev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4103965"/>
            <a:ext cx="4724400" cy="2754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67056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Sample Item 8</a:t>
            </a:r>
            <a:r>
              <a:rPr lang="en-US" dirty="0" smtClean="0"/>
              <a:t>: The scientific theory of evolution is supported by different types of evidence.  The diagrams below show the skeletons of two different animal species.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does comparing the skeletons of these animals provide support for the scientific theory of evolution?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It provides information about the organisms’ habitats.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It shows possible common ancestry between organisms.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It provides information to determine the organisms’ age.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It shows possible chromosomal similarities between organisms.</a:t>
            </a:r>
            <a:endParaRPr lang="en-US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589009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3886200" cy="3962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Charles Linnaeus</a:t>
            </a:r>
          </a:p>
          <a:p>
            <a:pPr lvl="1"/>
            <a:r>
              <a:rPr lang="en-US" dirty="0" smtClean="0"/>
              <a:t>Classification</a:t>
            </a:r>
          </a:p>
          <a:p>
            <a:r>
              <a:rPr lang="en-US" b="1" u="sng" dirty="0" smtClean="0"/>
              <a:t>Binomial Nomenclature</a:t>
            </a:r>
            <a:r>
              <a:rPr lang="en-US" dirty="0" smtClean="0"/>
              <a:t>: A system for giving each organism a two-word scientific name that consists of the genus name followed by the species name.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Taxonomy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  <p:pic>
        <p:nvPicPr>
          <p:cNvPr id="16386" name="Picture 2" descr="http://www.goldiesroom.org/Multimedia/Bio_Images/02%20Classification/03%20Classification%20of%20a%20Spec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14400"/>
            <a:ext cx="4547394" cy="4343400"/>
          </a:xfrm>
          <a:prstGeom prst="rect">
            <a:avLst/>
          </a:prstGeom>
          <a:noFill/>
        </p:spPr>
      </p:pic>
      <p:pic>
        <p:nvPicPr>
          <p:cNvPr id="16390" name="Picture 6" descr="http://www.bihrmann.com/caudiciforms/DIFO/Car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800600"/>
            <a:ext cx="1709750" cy="2057400"/>
          </a:xfrm>
          <a:prstGeom prst="rect">
            <a:avLst/>
          </a:prstGeom>
          <a:noFill/>
        </p:spPr>
      </p:pic>
      <p:pic>
        <p:nvPicPr>
          <p:cNvPr id="16392" name="Picture 8" descr="http://schoolworkhelper.net/wp-content/uploads/2010/07/na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5343525"/>
            <a:ext cx="3038475" cy="1514475"/>
          </a:xfrm>
          <a:prstGeom prst="rect">
            <a:avLst/>
          </a:prstGeom>
          <a:noFill/>
        </p:spPr>
      </p:pic>
      <p:pic>
        <p:nvPicPr>
          <p:cNvPr id="16394" name="Picture 10" descr="http://www.petandwildlife.com/wolves/images/posternow/gray_wolf_montana_400x28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5486400"/>
            <a:ext cx="1925052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Kingdom Phylum Class Order Family Genus Species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2362200" cy="470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/>
              <a:t>King </a:t>
            </a:r>
          </a:p>
          <a:p>
            <a:pPr>
              <a:buNone/>
            </a:pPr>
            <a:r>
              <a:rPr lang="en-US" sz="3200" b="1" dirty="0" smtClean="0"/>
              <a:t>Phillip </a:t>
            </a:r>
          </a:p>
          <a:p>
            <a:pPr>
              <a:buNone/>
            </a:pPr>
            <a:r>
              <a:rPr lang="en-US" sz="3200" b="1" dirty="0" smtClean="0"/>
              <a:t>Came</a:t>
            </a:r>
          </a:p>
          <a:p>
            <a:pPr>
              <a:buNone/>
            </a:pPr>
            <a:r>
              <a:rPr lang="en-US" sz="3200" b="1" dirty="0" smtClean="0"/>
              <a:t>Over </a:t>
            </a:r>
          </a:p>
          <a:p>
            <a:pPr>
              <a:buNone/>
            </a:pPr>
            <a:r>
              <a:rPr lang="en-US" sz="3200" b="1" dirty="0" smtClean="0"/>
              <a:t>For </a:t>
            </a:r>
          </a:p>
          <a:p>
            <a:pPr>
              <a:buNone/>
            </a:pPr>
            <a:r>
              <a:rPr lang="en-US" sz="3200" b="1" dirty="0" smtClean="0"/>
              <a:t>Great </a:t>
            </a:r>
          </a:p>
          <a:p>
            <a:pPr>
              <a:buNone/>
            </a:pPr>
            <a:r>
              <a:rPr lang="en-US" sz="3200" b="1" dirty="0" smtClean="0"/>
              <a:t>Spaghetti</a:t>
            </a:r>
            <a:endParaRPr lang="en-US" sz="3200" b="1" dirty="0"/>
          </a:p>
        </p:txBody>
      </p:sp>
      <p:pic>
        <p:nvPicPr>
          <p:cNvPr id="66562" name="Picture 2" descr="http://blogs.villagevoice.com/forkintheroad/burger-king-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752600"/>
            <a:ext cx="3581400" cy="3581400"/>
          </a:xfrm>
          <a:prstGeom prst="rect">
            <a:avLst/>
          </a:prstGeom>
          <a:noFill/>
        </p:spPr>
      </p:pic>
      <p:pic>
        <p:nvPicPr>
          <p:cNvPr id="66566" name="Picture 6" descr="http://www.cuisinart.com/share/images/uploads/1121_baby%20eating%20spaghet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200400"/>
            <a:ext cx="2219325" cy="3467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248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Domain Bacteria</a:t>
            </a:r>
          </a:p>
          <a:p>
            <a:pPr lvl="1"/>
            <a:r>
              <a:rPr lang="en-US" dirty="0" smtClean="0"/>
              <a:t>Prokaryotes</a:t>
            </a:r>
          </a:p>
          <a:p>
            <a:pPr lvl="1"/>
            <a:r>
              <a:rPr lang="en-US" dirty="0" smtClean="0"/>
              <a:t>Cell wall (usually)</a:t>
            </a:r>
          </a:p>
          <a:p>
            <a:pPr lvl="1"/>
            <a:r>
              <a:rPr lang="en-US" dirty="0" smtClean="0"/>
              <a:t>Reproduce by cell division</a:t>
            </a:r>
          </a:p>
          <a:p>
            <a:pPr lvl="2"/>
            <a:r>
              <a:rPr lang="en-US" dirty="0" smtClean="0"/>
              <a:t>(Traditional Kingdom: </a:t>
            </a:r>
            <a:r>
              <a:rPr lang="en-US" dirty="0" err="1" smtClean="0"/>
              <a:t>Eubacteria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Domain </a:t>
            </a:r>
            <a:r>
              <a:rPr lang="en-US" dirty="0" err="1" smtClean="0"/>
              <a:t>Archaea</a:t>
            </a:r>
            <a:endParaRPr lang="en-US" dirty="0" smtClean="0"/>
          </a:p>
          <a:p>
            <a:pPr lvl="1"/>
            <a:r>
              <a:rPr lang="en-US" dirty="0" smtClean="0"/>
              <a:t>Prokaryotes</a:t>
            </a:r>
          </a:p>
          <a:p>
            <a:pPr lvl="1"/>
            <a:r>
              <a:rPr lang="en-US" dirty="0" smtClean="0"/>
              <a:t>Live in extreme environment</a:t>
            </a:r>
          </a:p>
          <a:p>
            <a:pPr lvl="1"/>
            <a:r>
              <a:rPr lang="en-US" dirty="0" smtClean="0"/>
              <a:t>Differentiated from other prokaryotes by various important chemical factors.</a:t>
            </a:r>
          </a:p>
          <a:p>
            <a:pPr lvl="2"/>
            <a:r>
              <a:rPr lang="en-US" dirty="0" smtClean="0"/>
              <a:t>(Traditional Kingdom: </a:t>
            </a:r>
            <a:r>
              <a:rPr lang="en-US" dirty="0" err="1" smtClean="0"/>
              <a:t>Archaebacteria</a:t>
            </a:r>
            <a:r>
              <a:rPr lang="en-US" dirty="0" smtClean="0"/>
              <a:t>)</a:t>
            </a:r>
          </a:p>
          <a:p>
            <a:r>
              <a:rPr lang="en-US" dirty="0" smtClean="0"/>
              <a:t>Domain </a:t>
            </a:r>
            <a:r>
              <a:rPr lang="en-US" dirty="0" err="1" smtClean="0"/>
              <a:t>Eukarya</a:t>
            </a:r>
            <a:endParaRPr lang="en-US" dirty="0" smtClean="0"/>
          </a:p>
          <a:p>
            <a:pPr lvl="1"/>
            <a:r>
              <a:rPr lang="en-US" dirty="0" smtClean="0"/>
              <a:t>Eukaryotes</a:t>
            </a:r>
          </a:p>
          <a:p>
            <a:pPr lvl="2"/>
            <a:r>
              <a:rPr lang="en-US" dirty="0" smtClean="0"/>
              <a:t>(</a:t>
            </a:r>
            <a:r>
              <a:rPr lang="en-US" dirty="0" err="1" smtClean="0"/>
              <a:t>Tradtional</a:t>
            </a:r>
            <a:r>
              <a:rPr lang="en-US" dirty="0" smtClean="0"/>
              <a:t> Kingdom: </a:t>
            </a:r>
            <a:r>
              <a:rPr lang="en-US" dirty="0" err="1" smtClean="0"/>
              <a:t>Protista</a:t>
            </a:r>
            <a:r>
              <a:rPr lang="en-US" dirty="0" smtClean="0"/>
              <a:t>, Fungi, </a:t>
            </a:r>
            <a:r>
              <a:rPr lang="en-US" dirty="0" err="1" smtClean="0"/>
              <a:t>Plantae</a:t>
            </a:r>
            <a:r>
              <a:rPr lang="en-US" dirty="0" smtClean="0"/>
              <a:t>, </a:t>
            </a:r>
            <a:r>
              <a:rPr lang="en-US" dirty="0" err="1" smtClean="0"/>
              <a:t>Animalia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Jokerman" pitchFamily="82" charset="0"/>
              </a:rPr>
              <a:t>3 Domains of Life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>
            <a:normAutofit/>
          </a:bodyPr>
          <a:lstStyle/>
          <a:p>
            <a:r>
              <a:rPr lang="en-US" b="1" dirty="0" smtClean="0"/>
              <a:t>Sample Item 5: </a:t>
            </a:r>
            <a:r>
              <a:rPr lang="en-US" dirty="0" smtClean="0"/>
              <a:t>The illustration below shows four lobes of the human brain.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dirty="0" smtClean="0"/>
              <a:t>What lobe is designated by label 2?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Temporal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Parietal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Occipital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Frontal</a:t>
            </a:r>
          </a:p>
        </p:txBody>
      </p:sp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438400"/>
            <a:ext cx="4310062" cy="395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52400"/>
            <a:ext cx="8385175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bg1"/>
                </a:solidFill>
              </a:rPr>
              <a:t>Domain </a:t>
            </a:r>
            <a:r>
              <a:rPr lang="en-US" u="sng" dirty="0" smtClean="0">
                <a:solidFill>
                  <a:schemeClr val="bg1"/>
                </a:solidFill>
              </a:rPr>
              <a:t>Bacteria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Rot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1. small, single celled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2. </a:t>
            </a:r>
            <a:r>
              <a:rPr lang="en-US" u="sng" dirty="0" smtClean="0"/>
              <a:t>Prokaryotic (lack a true nucleus)</a:t>
            </a:r>
            <a:endParaRPr lang="en-US" dirty="0" smtClean="0"/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3. Have a cell wall and plasma membrane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4. </a:t>
            </a:r>
            <a:r>
              <a:rPr lang="en-US" u="sng" dirty="0" smtClean="0"/>
              <a:t>One circular chromosome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5. Oldest known fossils of cells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dirty="0" smtClean="0"/>
          </a:p>
        </p:txBody>
      </p:sp>
      <p:pic>
        <p:nvPicPr>
          <p:cNvPr id="29700" name="Picture 7" descr="210px-EscherichiaColi_NIAID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371600"/>
            <a:ext cx="2895600" cy="2439988"/>
          </a:xfrm>
          <a:noFill/>
        </p:spPr>
      </p:pic>
      <p:pic>
        <p:nvPicPr>
          <p:cNvPr id="29701" name="Picture 8" descr="220px-SalmonellaNIAI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0" y="3894138"/>
            <a:ext cx="2971800" cy="248761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/>
          <a:lstStyle/>
          <a:p>
            <a:r>
              <a:rPr lang="en-US" dirty="0" smtClean="0"/>
              <a:t>Factors Affecting Blood Flow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1" y="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Jokerman" pitchFamily="82" charset="0"/>
              </a:rPr>
              <a:t>Blood Flow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  <a:latin typeface="Jokerman" pitchFamily="82" charset="0"/>
            </a:endParaRPr>
          </a:p>
        </p:txBody>
      </p:sp>
      <p:pic>
        <p:nvPicPr>
          <p:cNvPr id="22530" name="Picture 2" descr="http://www.blokeish.com/blog/wp-content/uploads/2010/09/blood-pressure-diastolic-syst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52600"/>
            <a:ext cx="3352800" cy="3071166"/>
          </a:xfrm>
          <a:prstGeom prst="rect">
            <a:avLst/>
          </a:prstGeom>
          <a:noFill/>
        </p:spPr>
      </p:pic>
      <p:pic>
        <p:nvPicPr>
          <p:cNvPr id="22532" name="Picture 4" descr="http://coastalcimt.com/images/atheroscleros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286000"/>
            <a:ext cx="3733800" cy="2489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33400" y="1295400"/>
            <a:ext cx="32004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 smtClean="0"/>
              <a:t>Blood Pressure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0" y="1143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sz="2400" b="1" dirty="0" smtClean="0"/>
              <a:t>Disease</a:t>
            </a:r>
          </a:p>
          <a:p>
            <a:pPr lvl="2"/>
            <a:r>
              <a:rPr lang="en-US" sz="2400" b="1" dirty="0" smtClean="0"/>
              <a:t>Ex. Atherosclerosis (hardening of arteries)</a:t>
            </a:r>
          </a:p>
        </p:txBody>
      </p:sp>
      <p:sp>
        <p:nvSpPr>
          <p:cNvPr id="9" name="Rectangle 8"/>
          <p:cNvSpPr/>
          <p:nvPr/>
        </p:nvSpPr>
        <p:spPr>
          <a:xfrm rot="20114416">
            <a:off x="242960" y="5611602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 smtClean="0"/>
              <a:t>Exercise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000" y="4800600"/>
            <a:ext cx="3121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sz="2400" b="1" dirty="0" smtClean="0"/>
              <a:t>Plaque in Vessels</a:t>
            </a:r>
            <a:endParaRPr lang="en-US" sz="2400" b="1" dirty="0"/>
          </a:p>
        </p:txBody>
      </p:sp>
      <p:pic>
        <p:nvPicPr>
          <p:cNvPr id="22534" name="Picture 6" descr="http://www.nutralegacy.com/wp-content/uploads/2009/01/body-blood-vessels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4857750"/>
            <a:ext cx="3657600" cy="2000250"/>
          </a:xfrm>
          <a:prstGeom prst="rect">
            <a:avLst/>
          </a:prstGeom>
          <a:noFill/>
        </p:spPr>
      </p:pic>
      <p:pic>
        <p:nvPicPr>
          <p:cNvPr id="22536" name="Picture 8" descr="http://t1.gstatic.com/images?q=tbn:ANd9GcTBOQ-j3ApH6-pFmJaXcZATeJrz1i8L8LGQCc8ZLKQEMuVp42F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0"/>
            <a:ext cx="2133600" cy="15981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6294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Sample Item 6: </a:t>
            </a:r>
            <a:r>
              <a:rPr lang="en-US" dirty="0" smtClean="0"/>
              <a:t>The rate at which blood flows through the human body changes in response to many factors.  Which statement describes one of these factors and its effect on blood flow?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A high viscosity of blood causes an increased resistance in the blood vessels and leads to slow blood flow.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A low blood pH decreases the rate of diffusion through the blood vessels and leads to slow blood flow.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The changing of the shape of red blood cells to a crescent shape decreases resistance and leads to a faster blood flow.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The narrowing of blood vessels increases pressure and leads to a faster blood flow.</a:t>
            </a:r>
          </a:p>
          <a:p>
            <a:pPr marL="651510" indent="-514350">
              <a:buFont typeface="+mj-lt"/>
              <a:buAutoNum type="alphaU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6019800"/>
          </a:xfrm>
        </p:spPr>
        <p:txBody>
          <a:bodyPr>
            <a:normAutofit/>
          </a:bodyPr>
          <a:lstStyle/>
          <a:p>
            <a:r>
              <a:rPr lang="en-US" dirty="0" smtClean="0"/>
              <a:t>Body’s defense: helps protect the body against any pathogen, regardless of the pathogen’s identity.  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line of defense: Barriers!</a:t>
            </a:r>
          </a:p>
          <a:p>
            <a:pPr lvl="1"/>
            <a:r>
              <a:rPr lang="en-US" dirty="0" err="1" smtClean="0"/>
              <a:t>ie</a:t>
            </a:r>
            <a:r>
              <a:rPr lang="en-US" dirty="0" smtClean="0"/>
              <a:t>. Skin and mucous membrane.</a:t>
            </a:r>
          </a:p>
          <a:p>
            <a:pPr lvl="1"/>
            <a:r>
              <a:rPr lang="en-US" b="1" u="sng" dirty="0" smtClean="0"/>
              <a:t>Mucous membrane</a:t>
            </a:r>
            <a:r>
              <a:rPr lang="en-US" dirty="0" smtClean="0"/>
              <a:t>: epithelial tissues that protect the interior surfaces of the body that may be exposed to pathogens.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line of defense: Nonspecific Immunity!</a:t>
            </a:r>
          </a:p>
          <a:p>
            <a:pPr lvl="1"/>
            <a:r>
              <a:rPr lang="en-US" dirty="0" smtClean="0"/>
              <a:t>Inflammatory response, temperature response, proteins.</a:t>
            </a:r>
          </a:p>
          <a:p>
            <a:pPr lvl="1"/>
            <a:r>
              <a:rPr lang="en-US" b="1" u="sng" dirty="0" smtClean="0"/>
              <a:t>Phagocytes</a:t>
            </a:r>
            <a:r>
              <a:rPr lang="en-US" dirty="0" smtClean="0"/>
              <a:t>: (inflammatory response) ingest and destroy pathogens and foreign matter.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  <a:latin typeface="Jokerman" pitchFamily="82" charset="0"/>
              </a:rPr>
              <a:t>Immune System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  <a:latin typeface="Jokerm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Immune System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Immune System</a:t>
            </a:r>
            <a:r>
              <a:rPr lang="en-US" dirty="0" smtClean="0"/>
              <a:t>: the cells and tissues that recognize and attack foreign substances in the body.</a:t>
            </a:r>
          </a:p>
          <a:p>
            <a:pPr lvl="1"/>
            <a:r>
              <a:rPr lang="en-US" b="1" u="sng" dirty="0" smtClean="0"/>
              <a:t>Thymus</a:t>
            </a:r>
            <a:r>
              <a:rPr lang="en-US" dirty="0" smtClean="0"/>
              <a:t>: gland helps produce special lymphocytes.</a:t>
            </a:r>
            <a:endParaRPr lang="en-US" b="1" u="sng" dirty="0" smtClean="0"/>
          </a:p>
          <a:p>
            <a:pPr lvl="2"/>
            <a:r>
              <a:rPr lang="en-US" b="1" u="sng" dirty="0" smtClean="0"/>
              <a:t>Lymphocytes</a:t>
            </a:r>
            <a:r>
              <a:rPr lang="en-US" dirty="0" smtClean="0"/>
              <a:t>: white blood cells</a:t>
            </a:r>
          </a:p>
          <a:p>
            <a:pPr lvl="3"/>
            <a:r>
              <a:rPr lang="en-US" b="1" u="sng" dirty="0" smtClean="0"/>
              <a:t>T cells</a:t>
            </a:r>
            <a:r>
              <a:rPr lang="en-US" dirty="0" smtClean="0"/>
              <a:t>-cell derived from thymus; participates in many immune reactions mediated by cells.</a:t>
            </a:r>
          </a:p>
          <a:p>
            <a:pPr lvl="3"/>
            <a:r>
              <a:rPr lang="en-US" b="1" u="sng" dirty="0" smtClean="0"/>
              <a:t>B cells</a:t>
            </a:r>
            <a:r>
              <a:rPr lang="en-US" dirty="0" smtClean="0"/>
              <a:t>-white blood cell that matures in bones and makes antibodies.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Immune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1. Recognize Pathogens</a:t>
            </a:r>
          </a:p>
          <a:p>
            <a:pPr lvl="1"/>
            <a:r>
              <a:rPr lang="en-US" b="1" u="sng" dirty="0" smtClean="0"/>
              <a:t>Antigen</a:t>
            </a:r>
            <a:r>
              <a:rPr lang="en-US" dirty="0" smtClean="0"/>
              <a:t>: any substance that the immune system can recognize and react with.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2. Immune Response</a:t>
            </a:r>
          </a:p>
          <a:p>
            <a:pPr lvl="1"/>
            <a:r>
              <a:rPr lang="en-US" dirty="0" smtClean="0"/>
              <a:t>	Helper T cells- white blood cell necessary for B cells to develop normal levels of antibodies.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Immunity and Vaccination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 smtClean="0"/>
              <a:t>Immunity</a:t>
            </a:r>
            <a:r>
              <a:rPr lang="en-US" dirty="0" smtClean="0"/>
              <a:t>:  ability to resist an infectious disease.</a:t>
            </a:r>
          </a:p>
          <a:p>
            <a:r>
              <a:rPr lang="en-US" b="1" u="sng" dirty="0" smtClean="0"/>
              <a:t>Vaccination</a:t>
            </a:r>
            <a:r>
              <a:rPr lang="en-US" dirty="0" smtClean="0"/>
              <a:t>: introduction of antigens into the body to cause immunity.</a:t>
            </a:r>
          </a:p>
          <a:p>
            <a:pPr lvl="1"/>
            <a:r>
              <a:rPr lang="en-US" dirty="0" smtClean="0"/>
              <a:t>Injection of vaccine</a:t>
            </a:r>
          </a:p>
          <a:p>
            <a:pPr lvl="1"/>
            <a:r>
              <a:rPr lang="en-US" dirty="0" smtClean="0"/>
              <a:t>Vaccine: a solution that contains a dead or weakened pathogen or material from a pathogen.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Problems with Immune System</a:t>
            </a:r>
          </a:p>
          <a:p>
            <a:pPr lvl="1"/>
            <a:r>
              <a:rPr lang="en-US" dirty="0" smtClean="0"/>
              <a:t>Allergies-physical response to antigen</a:t>
            </a:r>
          </a:p>
          <a:p>
            <a:pPr lvl="1"/>
            <a:r>
              <a:rPr lang="en-US" dirty="0" smtClean="0"/>
              <a:t>Asthma-respiratory disorder causes narrow bronchioles</a:t>
            </a:r>
          </a:p>
          <a:p>
            <a:pPr lvl="1"/>
            <a:r>
              <a:rPr lang="en-US" dirty="0" smtClean="0"/>
              <a:t>Autoimmune disease- immune system attacks the organism’s own cells.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Sample Item 7: </a:t>
            </a:r>
            <a:r>
              <a:rPr lang="en-US" dirty="0" smtClean="0"/>
              <a:t>The </a:t>
            </a:r>
            <a:r>
              <a:rPr lang="en-US" i="1" dirty="0" smtClean="0"/>
              <a:t>p53</a:t>
            </a:r>
            <a:r>
              <a:rPr lang="en-US" dirty="0" smtClean="0"/>
              <a:t> gene codes for the p53 protein that locates DNA errors for cellular repair.  The diagram below shows the relationship among possible environmental influences, the </a:t>
            </a:r>
            <a:r>
              <a:rPr lang="en-US" i="1" dirty="0" smtClean="0"/>
              <a:t>p53 </a:t>
            </a:r>
            <a:r>
              <a:rPr lang="en-US" dirty="0" smtClean="0"/>
              <a:t>gene, and cancer.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i="1" dirty="0" smtClean="0"/>
          </a:p>
          <a:p>
            <a:endParaRPr lang="en-US" i="1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Which of the following statements </a:t>
            </a:r>
            <a:r>
              <a:rPr lang="en-US" b="1" dirty="0" smtClean="0"/>
              <a:t>best </a:t>
            </a:r>
            <a:r>
              <a:rPr lang="en-US" dirty="0" smtClean="0"/>
              <a:t>describes the relationship among possible environmental influences, the </a:t>
            </a:r>
            <a:r>
              <a:rPr lang="en-US" i="1" dirty="0" smtClean="0"/>
              <a:t>p53</a:t>
            </a:r>
            <a:r>
              <a:rPr lang="en-US" dirty="0" smtClean="0"/>
              <a:t> gene, and cancer?</a:t>
            </a:r>
            <a:r>
              <a:rPr lang="en-US" b="1" i="1" dirty="0" smtClean="0"/>
              <a:t> 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Environmental influences can lead to mutations in the </a:t>
            </a:r>
            <a:r>
              <a:rPr lang="en-US" i="1" dirty="0" smtClean="0"/>
              <a:t>p53</a:t>
            </a:r>
            <a:r>
              <a:rPr lang="en-US" dirty="0" smtClean="0"/>
              <a:t> gene, which can cause certain cancers.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Increased levels of </a:t>
            </a:r>
            <a:r>
              <a:rPr lang="en-US" i="1" dirty="0" smtClean="0"/>
              <a:t>p53</a:t>
            </a:r>
            <a:r>
              <a:rPr lang="en-US" dirty="0" smtClean="0"/>
              <a:t> protein, rather than environmental influences, can cause certain cancers.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Mutations in the </a:t>
            </a:r>
            <a:r>
              <a:rPr lang="en-US" i="1" dirty="0" smtClean="0"/>
              <a:t>p53</a:t>
            </a:r>
            <a:r>
              <a:rPr lang="en-US" dirty="0" smtClean="0"/>
              <a:t> gene increases environmental influences that can cause certain cancers.</a:t>
            </a:r>
          </a:p>
          <a:p>
            <a:pPr marL="651510" indent="-514350">
              <a:buFont typeface="+mj-lt"/>
              <a:buAutoNum type="alphaUcPeriod"/>
            </a:pPr>
            <a:r>
              <a:rPr lang="en-US" dirty="0" smtClean="0"/>
              <a:t>Genes such as </a:t>
            </a:r>
            <a:r>
              <a:rPr lang="en-US" i="1" dirty="0" smtClean="0"/>
              <a:t>p53</a:t>
            </a:r>
            <a:r>
              <a:rPr lang="en-US" dirty="0" smtClean="0"/>
              <a:t> are less casual than environmental influences in stimulating certain cancers.</a:t>
            </a:r>
            <a:endParaRPr lang="en-US" dirty="0"/>
          </a:p>
        </p:txBody>
      </p:sp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90600"/>
            <a:ext cx="54102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rgbClr val="000000"/>
      </a:dk1>
      <a:lt1>
        <a:srgbClr val="000000"/>
      </a:lt1>
      <a:dk2>
        <a:srgbClr val="F2B800"/>
      </a:dk2>
      <a:lt2>
        <a:srgbClr val="F2B800"/>
      </a:lt2>
      <a:accent1>
        <a:srgbClr val="000000"/>
      </a:accent1>
      <a:accent2>
        <a:srgbClr val="00206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</TotalTime>
  <Words>1109</Words>
  <Application>Microsoft Office PowerPoint</Application>
  <PresentationFormat>On-screen Show (4:3)</PresentationFormat>
  <Paragraphs>144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Slide 3</vt:lpstr>
      <vt:lpstr>Slide 4</vt:lpstr>
      <vt:lpstr>Slide 5</vt:lpstr>
      <vt:lpstr>Immune System Cont.</vt:lpstr>
      <vt:lpstr>Steps to Immune Systems</vt:lpstr>
      <vt:lpstr>Immunity and Vaccination</vt:lpstr>
      <vt:lpstr>Slide 9</vt:lpstr>
      <vt:lpstr>Slide 10</vt:lpstr>
      <vt:lpstr>Slide 11</vt:lpstr>
      <vt:lpstr>Evidence for Evolution cont.</vt:lpstr>
      <vt:lpstr>Evidence for Evolution cont.</vt:lpstr>
      <vt:lpstr>Evidence for Evolution cont.</vt:lpstr>
      <vt:lpstr>Slide 15</vt:lpstr>
      <vt:lpstr>Slide 16</vt:lpstr>
      <vt:lpstr>Slide 17</vt:lpstr>
      <vt:lpstr>Kingdom Phylum Class Order Family Genus Species</vt:lpstr>
      <vt:lpstr>Slide 19</vt:lpstr>
      <vt:lpstr>Domain Bacteria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</dc:creator>
  <cp:lastModifiedBy>Melissa</cp:lastModifiedBy>
  <cp:revision>2</cp:revision>
  <dcterms:created xsi:type="dcterms:W3CDTF">2012-04-25T03:20:13Z</dcterms:created>
  <dcterms:modified xsi:type="dcterms:W3CDTF">2012-04-25T03:26:26Z</dcterms:modified>
</cp:coreProperties>
</file>