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F18B08-829B-4727-8058-FF843DC07C51}" type="datetimeFigureOut">
              <a:rPr lang="en-US" smtClean="0"/>
              <a:t>4/24/2012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318B2E-0C5D-4C2A-B0BB-E76D84A4211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E2815E-FE86-4C1C-917C-F0C0DCD15AC6}"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65BAF2F-945E-4935-9942-D358967AA945}" type="datetimeFigureOut">
              <a:rPr lang="en-US" smtClean="0"/>
              <a:t>4/24/2012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1DE6515-E083-4760-A0A3-3581259EC848}"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5BAF2F-945E-4935-9942-D358967AA945}" type="datetimeFigureOut">
              <a:rPr lang="en-US" smtClean="0"/>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E6515-E083-4760-A0A3-3581259EC8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5BAF2F-945E-4935-9942-D358967AA945}" type="datetimeFigureOut">
              <a:rPr lang="en-US" smtClean="0"/>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E6515-E083-4760-A0A3-3581259EC84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5BAF2F-945E-4935-9942-D358967AA945}" type="datetimeFigureOut">
              <a:rPr lang="en-US" smtClean="0"/>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E6515-E083-4760-A0A3-3581259EC8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65BAF2F-945E-4935-9942-D358967AA945}" type="datetimeFigureOut">
              <a:rPr lang="en-US" smtClean="0"/>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1DE6515-E083-4760-A0A3-3581259EC84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5BAF2F-945E-4935-9942-D358967AA945}" type="datetimeFigureOut">
              <a:rPr lang="en-US" smtClean="0"/>
              <a:t>4/24/2012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E6515-E083-4760-A0A3-3581259EC8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65BAF2F-945E-4935-9942-D358967AA945}" type="datetimeFigureOut">
              <a:rPr lang="en-US" smtClean="0"/>
              <a:t>4/24/2012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DE6515-E083-4760-A0A3-3581259EC8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65BAF2F-945E-4935-9942-D358967AA945}" type="datetimeFigureOut">
              <a:rPr lang="en-US" smtClean="0"/>
              <a:t>4/24/2012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DE6515-E083-4760-A0A3-3581259EC8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BAF2F-945E-4935-9942-D358967AA945}" type="datetimeFigureOut">
              <a:rPr lang="en-US" smtClean="0"/>
              <a:t>4/24/2012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DE6515-E083-4760-A0A3-3581259EC8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5BAF2F-945E-4935-9942-D358967AA945}" type="datetimeFigureOut">
              <a:rPr lang="en-US" smtClean="0"/>
              <a:t>4/24/2012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E6515-E083-4760-A0A3-3581259EC84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65BAF2F-945E-4935-9942-D358967AA945}" type="datetimeFigureOut">
              <a:rPr lang="en-US" smtClean="0"/>
              <a:t>4/24/2012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E6515-E083-4760-A0A3-3581259EC84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65BAF2F-945E-4935-9942-D358967AA945}" type="datetimeFigureOut">
              <a:rPr lang="en-US" smtClean="0"/>
              <a:t>4/24/2012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1DE6515-E083-4760-A0A3-3581259EC84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762000" y="457200"/>
            <a:ext cx="7630614" cy="6001643"/>
          </a:xfrm>
          <a:prstGeom prst="rect">
            <a:avLst/>
          </a:prstGeom>
          <a:noFill/>
        </p:spPr>
        <p:txBody>
          <a:bodyPr wrap="square" lIns="91440" tIns="45720" rIns="91440" bIns="45720">
            <a:spAutoFit/>
          </a:bodyPr>
          <a:lstStyle/>
          <a:p>
            <a:pPr algn="ctr"/>
            <a:r>
              <a:rPr lang="en-US"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Jokerman" pitchFamily="82" charset="0"/>
              </a:rPr>
              <a:t>Buchholz High School</a:t>
            </a:r>
          </a:p>
          <a:p>
            <a:pPr algn="ctr"/>
            <a:r>
              <a:rPr lang="en-US" sz="9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EOC Review</a:t>
            </a:r>
            <a:br>
              <a:rPr lang="en-US" sz="9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br>
            <a:r>
              <a:rPr lang="en-US" sz="9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Biology</a:t>
            </a:r>
            <a:endParaRPr lang="en-US"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3254" name="Picture 6" descr="http://users.ixpres.com/~dpcharp/CH%20Sect1_files/image012.jpg"/>
          <p:cNvPicPr>
            <a:picLocks noChangeAspect="1" noChangeArrowheads="1"/>
          </p:cNvPicPr>
          <p:nvPr/>
        </p:nvPicPr>
        <p:blipFill>
          <a:blip r:embed="rId2" cstate="print"/>
          <a:srcRect/>
          <a:stretch>
            <a:fillRect/>
          </a:stretch>
        </p:blipFill>
        <p:spPr bwMode="auto">
          <a:xfrm>
            <a:off x="0" y="0"/>
            <a:ext cx="7010400" cy="6858000"/>
          </a:xfrm>
          <a:prstGeom prst="rect">
            <a:avLst/>
          </a:prstGeom>
          <a:noFill/>
        </p:spPr>
      </p:pic>
      <p:pic>
        <p:nvPicPr>
          <p:cNvPr id="53252" name="Picture 4" descr="http://t1.gstatic.com/images?q=tbn:ANd9GcQ2fi14gP9_RoBvXV7q9EvJj_DRe22KcAXVnjqZuPyjJeAjqiju"/>
          <p:cNvPicPr>
            <a:picLocks noChangeAspect="1" noChangeArrowheads="1"/>
          </p:cNvPicPr>
          <p:nvPr/>
        </p:nvPicPr>
        <p:blipFill>
          <a:blip r:embed="rId3" cstate="print"/>
          <a:srcRect/>
          <a:stretch>
            <a:fillRect/>
          </a:stretch>
        </p:blipFill>
        <p:spPr bwMode="auto">
          <a:xfrm rot="671164">
            <a:off x="6664243" y="2785777"/>
            <a:ext cx="2431926" cy="2107008"/>
          </a:xfrm>
          <a:prstGeom prst="rect">
            <a:avLst/>
          </a:prstGeom>
          <a:noFill/>
        </p:spPr>
      </p:pic>
      <p:pic>
        <p:nvPicPr>
          <p:cNvPr id="53258" name="Picture 10" descr="http://www.lifesci.sussex.ac.uk/home/Julian_Thorpe/vacuole.jpg"/>
          <p:cNvPicPr>
            <a:picLocks noChangeAspect="1" noChangeArrowheads="1"/>
          </p:cNvPicPr>
          <p:nvPr/>
        </p:nvPicPr>
        <p:blipFill>
          <a:blip r:embed="rId4" cstate="print"/>
          <a:srcRect/>
          <a:stretch>
            <a:fillRect/>
          </a:stretch>
        </p:blipFill>
        <p:spPr bwMode="auto">
          <a:xfrm>
            <a:off x="6858000" y="0"/>
            <a:ext cx="2286000" cy="1828800"/>
          </a:xfrm>
          <a:prstGeom prst="rect">
            <a:avLst/>
          </a:prstGeom>
          <a:noFill/>
        </p:spPr>
      </p:pic>
      <p:pic>
        <p:nvPicPr>
          <p:cNvPr id="53262" name="Picture 14" descr="http://www.shmoop.com/images/biology/biobook_cells_7.png"/>
          <p:cNvPicPr>
            <a:picLocks noChangeAspect="1" noChangeArrowheads="1"/>
          </p:cNvPicPr>
          <p:nvPr/>
        </p:nvPicPr>
        <p:blipFill>
          <a:blip r:embed="rId5" cstate="print"/>
          <a:srcRect/>
          <a:stretch>
            <a:fillRect/>
          </a:stretch>
        </p:blipFill>
        <p:spPr bwMode="auto">
          <a:xfrm>
            <a:off x="6553200" y="4953000"/>
            <a:ext cx="2590800" cy="1905001"/>
          </a:xfrm>
          <a:prstGeom prst="rect">
            <a:avLst/>
          </a:prstGeom>
          <a:noFill/>
        </p:spPr>
      </p:pic>
      <p:pic>
        <p:nvPicPr>
          <p:cNvPr id="53266" name="Picture 18" descr="http://www.nvcc.edu/home/rgorham/sites/Cells/101/Plant_Cell/Vacuole_450.jpg"/>
          <p:cNvPicPr>
            <a:picLocks noChangeAspect="1" noChangeArrowheads="1"/>
          </p:cNvPicPr>
          <p:nvPr/>
        </p:nvPicPr>
        <p:blipFill>
          <a:blip r:embed="rId6" cstate="print"/>
          <a:srcRect/>
          <a:stretch>
            <a:fillRect/>
          </a:stretch>
        </p:blipFill>
        <p:spPr bwMode="auto">
          <a:xfrm rot="16537377">
            <a:off x="7504502" y="1100393"/>
            <a:ext cx="914400" cy="2286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533400" y="6568440"/>
            <a:ext cx="8229600" cy="289560"/>
          </a:xfrm>
        </p:spPr>
        <p:txBody>
          <a:bodyPr>
            <a:normAutofit fontScale="55000" lnSpcReduction="20000"/>
          </a:bodyPr>
          <a:lstStyle/>
          <a:p>
            <a:pPr>
              <a:buNone/>
            </a:pPr>
            <a:endParaRPr lang="en-US" dirty="0"/>
          </a:p>
        </p:txBody>
      </p:sp>
      <p:sp>
        <p:nvSpPr>
          <p:cNvPr id="4" name="Rectangle 3"/>
          <p:cNvSpPr/>
          <p:nvPr/>
        </p:nvSpPr>
        <p:spPr>
          <a:xfrm>
            <a:off x="-57558" y="152400"/>
            <a:ext cx="920155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Prokaryotic VS Eukaryotic</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51202" name="Picture 2" descr="http://www.phschool.com/science/biology_place/biocoach/images/cells/allcell.jpg"/>
          <p:cNvPicPr>
            <a:picLocks noChangeAspect="1" noChangeArrowheads="1"/>
          </p:cNvPicPr>
          <p:nvPr/>
        </p:nvPicPr>
        <p:blipFill>
          <a:blip r:embed="rId2" cstate="print"/>
          <a:srcRect/>
          <a:stretch>
            <a:fillRect/>
          </a:stretch>
        </p:blipFill>
        <p:spPr bwMode="auto">
          <a:xfrm>
            <a:off x="1828800" y="1524000"/>
            <a:ext cx="5410200" cy="4724400"/>
          </a:xfrm>
          <a:prstGeom prst="rect">
            <a:avLst/>
          </a:prstGeom>
          <a:noFill/>
        </p:spPr>
      </p:pic>
      <p:sp>
        <p:nvSpPr>
          <p:cNvPr id="6" name="Rectangle 5"/>
          <p:cNvSpPr/>
          <p:nvPr/>
        </p:nvSpPr>
        <p:spPr>
          <a:xfrm>
            <a:off x="0" y="1295400"/>
            <a:ext cx="1828800" cy="4893647"/>
          </a:xfrm>
          <a:prstGeom prst="rect">
            <a:avLst/>
          </a:prstGeom>
        </p:spPr>
        <p:txBody>
          <a:bodyPr wrap="square">
            <a:spAutoFit/>
          </a:bodyPr>
          <a:lstStyle/>
          <a:p>
            <a:r>
              <a:rPr lang="en-US" sz="2400" b="1" u="sng" dirty="0" smtClean="0"/>
              <a:t>Prokaryote</a:t>
            </a:r>
            <a:r>
              <a:rPr lang="en-US" sz="2400" dirty="0" smtClean="0"/>
              <a:t>: A single-celled organism that has no nucleus and has no membrane-bound organelles;</a:t>
            </a:r>
          </a:p>
          <a:p>
            <a:r>
              <a:rPr lang="en-US" sz="2400" dirty="0" smtClean="0"/>
              <a:t>-Ex. Bacteria and </a:t>
            </a:r>
            <a:r>
              <a:rPr lang="en-US" sz="2400" dirty="0" err="1" smtClean="0"/>
              <a:t>archaea</a:t>
            </a:r>
            <a:endParaRPr lang="en-US" sz="2400" dirty="0"/>
          </a:p>
        </p:txBody>
      </p:sp>
      <p:sp>
        <p:nvSpPr>
          <p:cNvPr id="7" name="Rectangle 6"/>
          <p:cNvSpPr/>
          <p:nvPr/>
        </p:nvSpPr>
        <p:spPr>
          <a:xfrm>
            <a:off x="7377170" y="1295400"/>
            <a:ext cx="1766830" cy="5016758"/>
          </a:xfrm>
          <a:prstGeom prst="rect">
            <a:avLst/>
          </a:prstGeom>
        </p:spPr>
        <p:txBody>
          <a:bodyPr wrap="square">
            <a:spAutoFit/>
          </a:bodyPr>
          <a:lstStyle/>
          <a:p>
            <a:r>
              <a:rPr lang="en-US" sz="2000" b="1" u="sng" dirty="0" smtClean="0"/>
              <a:t>Eukaryote: </a:t>
            </a:r>
            <a:r>
              <a:rPr lang="en-US" sz="2000" dirty="0" smtClean="0"/>
              <a:t>An organisms made up of cells that have a nucleus enclosed by a membrane, multiple chromosomes, and a mitotic cycle</a:t>
            </a:r>
          </a:p>
          <a:p>
            <a:r>
              <a:rPr lang="en-US" sz="2000" dirty="0" smtClean="0"/>
              <a:t>-Ex. Animals, plants, and fungi</a:t>
            </a:r>
          </a:p>
          <a:p>
            <a:r>
              <a:rPr lang="en-US" sz="2000" dirty="0" smtClean="0"/>
              <a:t>NOT bacteria </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3581400"/>
            <a:ext cx="4648200" cy="3505200"/>
          </a:xfrm>
        </p:spPr>
        <p:txBody>
          <a:bodyPr>
            <a:normAutofit fontScale="85000" lnSpcReduction="20000"/>
          </a:bodyPr>
          <a:lstStyle/>
          <a:p>
            <a:r>
              <a:rPr lang="en-US" b="1" u="sng" dirty="0" smtClean="0"/>
              <a:t>Active Transport</a:t>
            </a:r>
            <a:r>
              <a:rPr lang="en-US" dirty="0" smtClean="0"/>
              <a:t>: The movement of chemical substances, usually across the cell membrane, against a concentration gradient; requires cells to use energy.</a:t>
            </a:r>
          </a:p>
          <a:p>
            <a:r>
              <a:rPr lang="en-US" b="1" u="sng" dirty="0" smtClean="0"/>
              <a:t>Passive Transport</a:t>
            </a:r>
            <a:r>
              <a:rPr lang="en-US" dirty="0" smtClean="0"/>
              <a:t>: the movement of substances across a cell membrane without the use of energy by the cell.</a:t>
            </a:r>
            <a:endParaRPr lang="en-US" dirty="0"/>
          </a:p>
        </p:txBody>
      </p:sp>
      <p:pic>
        <p:nvPicPr>
          <p:cNvPr id="54276" name="Picture 4" descr="http://media.web.britannica.com/eb-media/74/53074-004-9F65D813.jpg"/>
          <p:cNvPicPr>
            <a:picLocks noChangeAspect="1" noChangeArrowheads="1"/>
          </p:cNvPicPr>
          <p:nvPr/>
        </p:nvPicPr>
        <p:blipFill>
          <a:blip r:embed="rId2" cstate="print"/>
          <a:srcRect/>
          <a:stretch>
            <a:fillRect/>
          </a:stretch>
        </p:blipFill>
        <p:spPr bwMode="auto">
          <a:xfrm>
            <a:off x="0" y="0"/>
            <a:ext cx="9144000" cy="3581400"/>
          </a:xfrm>
          <a:prstGeom prst="rect">
            <a:avLst/>
          </a:prstGeom>
          <a:noFill/>
        </p:spPr>
      </p:pic>
      <p:pic>
        <p:nvPicPr>
          <p:cNvPr id="54278" name="Picture 6" descr="http://www.tokresource.org/tok_classes/biobiobio/biomenu/membranes/c8.7x17.transport.jpg"/>
          <p:cNvPicPr>
            <a:picLocks noChangeAspect="1" noChangeArrowheads="1"/>
          </p:cNvPicPr>
          <p:nvPr/>
        </p:nvPicPr>
        <p:blipFill>
          <a:blip r:embed="rId3" cstate="print"/>
          <a:srcRect/>
          <a:stretch>
            <a:fillRect/>
          </a:stretch>
        </p:blipFill>
        <p:spPr bwMode="auto">
          <a:xfrm>
            <a:off x="4724400" y="3352800"/>
            <a:ext cx="4419600" cy="3505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623560"/>
          </a:xfrm>
        </p:spPr>
        <p:txBody>
          <a:bodyPr/>
          <a:lstStyle/>
          <a:p>
            <a:r>
              <a:rPr lang="en-US" b="1" dirty="0" smtClean="0"/>
              <a:t>Sample Item 3</a:t>
            </a:r>
            <a:r>
              <a:rPr lang="en-US" dirty="0" smtClean="0"/>
              <a:t>: There are some similarities between prokaryotic and eukaryotic cells.  Which of the following structures is found in both prokaryotic and eukaryotic cells?</a:t>
            </a:r>
          </a:p>
          <a:p>
            <a:pPr marL="651510" indent="-514350">
              <a:buFont typeface="+mj-lt"/>
              <a:buAutoNum type="alphaUcPeriod"/>
            </a:pPr>
            <a:r>
              <a:rPr lang="en-US" dirty="0" err="1" smtClean="0"/>
              <a:t>Lysosomes</a:t>
            </a:r>
            <a:endParaRPr lang="en-US" dirty="0" smtClean="0"/>
          </a:p>
          <a:p>
            <a:pPr marL="651510" indent="-514350">
              <a:buFont typeface="+mj-lt"/>
              <a:buAutoNum type="alphaUcPeriod"/>
            </a:pPr>
            <a:r>
              <a:rPr lang="en-US" dirty="0" smtClean="0"/>
              <a:t>Mitochondrion</a:t>
            </a:r>
          </a:p>
          <a:p>
            <a:pPr marL="651510" indent="-514350">
              <a:buFont typeface="+mj-lt"/>
              <a:buAutoNum type="alphaUcPeriod"/>
            </a:pPr>
            <a:r>
              <a:rPr lang="en-US" dirty="0" smtClean="0"/>
              <a:t>Nucleus</a:t>
            </a:r>
          </a:p>
          <a:p>
            <a:pPr marL="651510" indent="-514350">
              <a:buFont typeface="+mj-lt"/>
              <a:buAutoNum type="alphaUcPeriod"/>
            </a:pPr>
            <a:r>
              <a:rPr lang="en-US" dirty="0" smtClean="0"/>
              <a:t>Ribosome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267200" y="1143000"/>
            <a:ext cx="4419600" cy="1295400"/>
          </a:xfrm>
        </p:spPr>
        <p:txBody>
          <a:bodyPr/>
          <a:lstStyle/>
          <a:p>
            <a:endParaRPr lang="en-US" dirty="0"/>
          </a:p>
        </p:txBody>
      </p:sp>
      <p:sp>
        <p:nvSpPr>
          <p:cNvPr id="4" name="Rectangle 3"/>
          <p:cNvSpPr/>
          <p:nvPr/>
        </p:nvSpPr>
        <p:spPr>
          <a:xfrm>
            <a:off x="1676400" y="228600"/>
            <a:ext cx="5448928" cy="1200329"/>
          </a:xfrm>
          <a:prstGeom prst="rect">
            <a:avLst/>
          </a:prstGeom>
          <a:noFill/>
        </p:spPr>
        <p:txBody>
          <a:bodyPr wrap="square" lIns="91440" tIns="45720" rIns="91440" bIns="45720">
            <a:spAutoFit/>
          </a:bodyPr>
          <a:lstStyle/>
          <a:p>
            <a:pPr algn="ctr"/>
            <a:r>
              <a:rPr lang="en-US" sz="7200" b="1" cap="none" spc="0" dirty="0" smtClean="0">
                <a:ln w="10541" cmpd="sng">
                  <a:solidFill>
                    <a:schemeClr val="accent1">
                      <a:shade val="88000"/>
                      <a:satMod val="110000"/>
                    </a:schemeClr>
                  </a:solidFill>
                  <a:prstDash val="solid"/>
                </a:ln>
                <a:solidFill>
                  <a:srgbClr val="00B050"/>
                </a:solidFill>
                <a:effectLst/>
                <a:latin typeface="Jokerman" pitchFamily="82" charset="0"/>
              </a:rPr>
              <a:t>PLANTS</a:t>
            </a:r>
            <a:endParaRPr lang="en-US" sz="7200" b="1" cap="none" spc="0" dirty="0">
              <a:ln w="10541" cmpd="sng">
                <a:solidFill>
                  <a:schemeClr val="accent1">
                    <a:shade val="88000"/>
                    <a:satMod val="110000"/>
                  </a:schemeClr>
                </a:solidFill>
                <a:prstDash val="solid"/>
              </a:ln>
              <a:solidFill>
                <a:srgbClr val="00B050"/>
              </a:solidFill>
              <a:effectLst/>
              <a:latin typeface="Jokerman" pitchFamily="82" charset="0"/>
            </a:endParaRPr>
          </a:p>
        </p:txBody>
      </p:sp>
      <p:pic>
        <p:nvPicPr>
          <p:cNvPr id="27656" name="Picture 8" descr="http://www.phschool.com/science/biology_place/biocoach/images/plants/plant.gif"/>
          <p:cNvPicPr>
            <a:picLocks noChangeAspect="1" noChangeArrowheads="1"/>
          </p:cNvPicPr>
          <p:nvPr/>
        </p:nvPicPr>
        <p:blipFill>
          <a:blip r:embed="rId2" cstate="print"/>
          <a:srcRect/>
          <a:stretch>
            <a:fillRect/>
          </a:stretch>
        </p:blipFill>
        <p:spPr bwMode="auto">
          <a:xfrm>
            <a:off x="304800" y="1371600"/>
            <a:ext cx="4615334" cy="5257800"/>
          </a:xfrm>
          <a:prstGeom prst="rect">
            <a:avLst/>
          </a:prstGeom>
          <a:noFill/>
        </p:spPr>
      </p:pic>
      <p:pic>
        <p:nvPicPr>
          <p:cNvPr id="27658" name="Picture 10" descr="http://www.uic.edu/classes/bios/bios100/labs/plantbod.gif"/>
          <p:cNvPicPr>
            <a:picLocks noChangeAspect="1" noChangeArrowheads="1"/>
          </p:cNvPicPr>
          <p:nvPr/>
        </p:nvPicPr>
        <p:blipFill>
          <a:blip r:embed="rId3" cstate="print"/>
          <a:srcRect/>
          <a:stretch>
            <a:fillRect/>
          </a:stretch>
        </p:blipFill>
        <p:spPr bwMode="auto">
          <a:xfrm>
            <a:off x="5181600" y="1371600"/>
            <a:ext cx="3733800" cy="525779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nanobiotechnews.com/wp-content/uploads/2011/04/chloroplast.gif"/>
          <p:cNvPicPr>
            <a:picLocks noChangeAspect="1" noChangeArrowheads="1"/>
          </p:cNvPicPr>
          <p:nvPr/>
        </p:nvPicPr>
        <p:blipFill>
          <a:blip r:embed="rId2" cstate="print"/>
          <a:srcRect/>
          <a:stretch>
            <a:fillRect/>
          </a:stretch>
        </p:blipFill>
        <p:spPr bwMode="auto">
          <a:xfrm>
            <a:off x="5867400" y="4152705"/>
            <a:ext cx="3276600" cy="2705295"/>
          </a:xfrm>
          <a:prstGeom prst="rect">
            <a:avLst/>
          </a:prstGeom>
          <a:noFill/>
        </p:spPr>
      </p:pic>
      <p:sp>
        <p:nvSpPr>
          <p:cNvPr id="2" name="Title 1"/>
          <p:cNvSpPr>
            <a:spLocks noGrp="1"/>
          </p:cNvSpPr>
          <p:nvPr>
            <p:ph type="title"/>
          </p:nvPr>
        </p:nvSpPr>
        <p:spPr>
          <a:xfrm>
            <a:off x="304800" y="2133600"/>
            <a:ext cx="8229600" cy="1143000"/>
          </a:xfrm>
        </p:spPr>
        <p:txBody>
          <a:bodyPr/>
          <a:lstStyle/>
          <a:p>
            <a:endParaRPr lang="en-US"/>
          </a:p>
        </p:txBody>
      </p:sp>
      <p:sp>
        <p:nvSpPr>
          <p:cNvPr id="3" name="Content Placeholder 2"/>
          <p:cNvSpPr>
            <a:spLocks noGrp="1"/>
          </p:cNvSpPr>
          <p:nvPr>
            <p:ph idx="1"/>
          </p:nvPr>
        </p:nvSpPr>
        <p:spPr>
          <a:xfrm>
            <a:off x="3962400" y="762000"/>
            <a:ext cx="5181600" cy="1981200"/>
          </a:xfrm>
        </p:spPr>
        <p:txBody>
          <a:bodyPr>
            <a:normAutofit fontScale="92500" lnSpcReduction="10000"/>
          </a:bodyPr>
          <a:lstStyle/>
          <a:p>
            <a:pPr>
              <a:buNone/>
            </a:pPr>
            <a:r>
              <a:rPr lang="en-US" b="1" u="sng" dirty="0" smtClean="0"/>
              <a:t>Photosynthesis</a:t>
            </a:r>
            <a:r>
              <a:rPr lang="en-US" dirty="0" smtClean="0"/>
              <a:t>: the process by which plants, algae, and some bacteria use sunlight, carbon dioxide, and water to produce carbohydrates and oxygen.</a:t>
            </a:r>
            <a:endParaRPr lang="en-US" dirty="0"/>
          </a:p>
        </p:txBody>
      </p:sp>
      <p:sp>
        <p:nvSpPr>
          <p:cNvPr id="4" name="Rectangle 3"/>
          <p:cNvSpPr/>
          <p:nvPr/>
        </p:nvSpPr>
        <p:spPr>
          <a:xfrm>
            <a:off x="0" y="0"/>
            <a:ext cx="9144000" cy="923330"/>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rgbClr val="00B050"/>
                </a:solidFill>
                <a:effectLst/>
                <a:latin typeface="Jokerman" pitchFamily="82" charset="0"/>
              </a:rPr>
              <a:t>Photosynthesis</a:t>
            </a:r>
            <a:endParaRPr lang="en-US" sz="5400" b="1" cap="none" spc="0" dirty="0">
              <a:ln w="10541" cmpd="sng">
                <a:solidFill>
                  <a:schemeClr val="accent1">
                    <a:shade val="88000"/>
                    <a:satMod val="110000"/>
                  </a:schemeClr>
                </a:solidFill>
                <a:prstDash val="solid"/>
              </a:ln>
              <a:solidFill>
                <a:srgbClr val="00B050"/>
              </a:solidFill>
              <a:effectLst/>
              <a:latin typeface="Jokerman" pitchFamily="82" charset="0"/>
            </a:endParaRPr>
          </a:p>
        </p:txBody>
      </p:sp>
      <p:pic>
        <p:nvPicPr>
          <p:cNvPr id="5" name="Picture 2" descr="http://www.butler.edu/herbarium/treeid/photosynthesis.jpg"/>
          <p:cNvPicPr>
            <a:picLocks noChangeAspect="1" noChangeArrowheads="1"/>
          </p:cNvPicPr>
          <p:nvPr/>
        </p:nvPicPr>
        <p:blipFill>
          <a:blip r:embed="rId3" cstate="print"/>
          <a:srcRect/>
          <a:stretch>
            <a:fillRect/>
          </a:stretch>
        </p:blipFill>
        <p:spPr bwMode="auto">
          <a:xfrm>
            <a:off x="0" y="1524000"/>
            <a:ext cx="4277939" cy="5334000"/>
          </a:xfrm>
          <a:prstGeom prst="rect">
            <a:avLst/>
          </a:prstGeom>
          <a:noFill/>
        </p:spPr>
      </p:pic>
      <p:pic>
        <p:nvPicPr>
          <p:cNvPr id="6" name="Picture 6" descr="http://www.nature.com/scitable/content/ne0000/ne0000/ne0000/ne0000/14705175/U3CP5-1_ChloroplastStructu_ksm.jpg"/>
          <p:cNvPicPr>
            <a:picLocks noChangeAspect="1" noChangeArrowheads="1"/>
          </p:cNvPicPr>
          <p:nvPr/>
        </p:nvPicPr>
        <p:blipFill>
          <a:blip r:embed="rId4" cstate="print"/>
          <a:srcRect/>
          <a:stretch>
            <a:fillRect/>
          </a:stretch>
        </p:blipFill>
        <p:spPr bwMode="auto">
          <a:xfrm rot="20997311">
            <a:off x="4173084" y="2821411"/>
            <a:ext cx="2801493" cy="178828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endParaRPr lang="en-US" dirty="0"/>
          </a:p>
        </p:txBody>
      </p:sp>
      <p:sp>
        <p:nvSpPr>
          <p:cNvPr id="3" name="Content Placeholder 2"/>
          <p:cNvSpPr>
            <a:spLocks noGrp="1"/>
          </p:cNvSpPr>
          <p:nvPr>
            <p:ph idx="1"/>
          </p:nvPr>
        </p:nvSpPr>
        <p:spPr>
          <a:xfrm>
            <a:off x="4267200" y="990600"/>
            <a:ext cx="4724400" cy="2438400"/>
          </a:xfrm>
        </p:spPr>
        <p:txBody>
          <a:bodyPr>
            <a:normAutofit fontScale="85000" lnSpcReduction="10000"/>
          </a:bodyPr>
          <a:lstStyle/>
          <a:p>
            <a:pPr>
              <a:buNone/>
            </a:pPr>
            <a:r>
              <a:rPr lang="en-US" b="1" u="sng" dirty="0" smtClean="0"/>
              <a:t>Cellular Respiration</a:t>
            </a:r>
            <a:r>
              <a:rPr lang="en-US" dirty="0" smtClean="0"/>
              <a:t>: The process by which cells obtain energy from carbohydrates; atmospheric oxygen combines with glucose to form water and carbon dioxide.</a:t>
            </a:r>
            <a:endParaRPr lang="en-US" dirty="0"/>
          </a:p>
        </p:txBody>
      </p:sp>
      <p:sp>
        <p:nvSpPr>
          <p:cNvPr id="4" name="Rectangle 3"/>
          <p:cNvSpPr/>
          <p:nvPr/>
        </p:nvSpPr>
        <p:spPr>
          <a:xfrm>
            <a:off x="1066800" y="228600"/>
            <a:ext cx="7079182"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rgbClr val="00B050"/>
                </a:solidFill>
                <a:effectLst/>
                <a:latin typeface="Jokerman" pitchFamily="82" charset="0"/>
              </a:rPr>
              <a:t>Cellular Respiration</a:t>
            </a:r>
            <a:endParaRPr lang="en-US" sz="5400" b="1" cap="none" spc="0" dirty="0">
              <a:ln w="10541" cmpd="sng">
                <a:solidFill>
                  <a:schemeClr val="accent1">
                    <a:shade val="88000"/>
                    <a:satMod val="110000"/>
                  </a:schemeClr>
                </a:solidFill>
                <a:prstDash val="solid"/>
              </a:ln>
              <a:solidFill>
                <a:srgbClr val="00B050"/>
              </a:solidFill>
              <a:effectLst/>
              <a:latin typeface="Jokerman" pitchFamily="82" charset="0"/>
            </a:endParaRPr>
          </a:p>
        </p:txBody>
      </p:sp>
      <p:pic>
        <p:nvPicPr>
          <p:cNvPr id="56322" name="Picture 2" descr="http://kentsimmons.uwinnipeg.ca/cm1504/Image150.gif"/>
          <p:cNvPicPr>
            <a:picLocks noChangeAspect="1" noChangeArrowheads="1"/>
          </p:cNvPicPr>
          <p:nvPr/>
        </p:nvPicPr>
        <p:blipFill>
          <a:blip r:embed="rId2" cstate="print"/>
          <a:srcRect/>
          <a:stretch>
            <a:fillRect/>
          </a:stretch>
        </p:blipFill>
        <p:spPr bwMode="auto">
          <a:xfrm>
            <a:off x="152400" y="1143000"/>
            <a:ext cx="3981450" cy="5715000"/>
          </a:xfrm>
          <a:prstGeom prst="rect">
            <a:avLst/>
          </a:prstGeom>
          <a:noFill/>
        </p:spPr>
      </p:pic>
      <p:pic>
        <p:nvPicPr>
          <p:cNvPr id="56324" name="Picture 4" descr="http://edu.glogster.com/media/3/10/55/53/10555345.jpg"/>
          <p:cNvPicPr>
            <a:picLocks noChangeAspect="1" noChangeArrowheads="1"/>
          </p:cNvPicPr>
          <p:nvPr/>
        </p:nvPicPr>
        <p:blipFill>
          <a:blip r:embed="rId3" cstate="print"/>
          <a:srcRect/>
          <a:stretch>
            <a:fillRect/>
          </a:stretch>
        </p:blipFill>
        <p:spPr bwMode="auto">
          <a:xfrm>
            <a:off x="4191000" y="3352800"/>
            <a:ext cx="4809341" cy="32861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53000" y="4724400"/>
            <a:ext cx="4191000" cy="2362200"/>
          </a:xfrm>
        </p:spPr>
        <p:txBody>
          <a:bodyPr>
            <a:normAutofit fontScale="85000" lnSpcReduction="20000"/>
          </a:bodyPr>
          <a:lstStyle/>
          <a:p>
            <a:pPr>
              <a:buNone/>
            </a:pPr>
            <a:r>
              <a:rPr lang="en-US" b="1" u="sng" dirty="0" smtClean="0"/>
              <a:t>Transpiration: </a:t>
            </a:r>
            <a:r>
              <a:rPr lang="en-US" dirty="0" smtClean="0"/>
              <a:t>The process by which plants release water vapor into the air through stomata; also the release of water vapor into the air by other organisms.</a:t>
            </a:r>
            <a:endParaRPr lang="en-US" dirty="0"/>
          </a:p>
        </p:txBody>
      </p:sp>
      <p:pic>
        <p:nvPicPr>
          <p:cNvPr id="57346" name="Picture 2" descr="http://techalive.mtu.edu/meec/module01/images/transpiration.jpg"/>
          <p:cNvPicPr>
            <a:picLocks noChangeAspect="1" noChangeArrowheads="1"/>
          </p:cNvPicPr>
          <p:nvPr/>
        </p:nvPicPr>
        <p:blipFill>
          <a:blip r:embed="rId2" cstate="print"/>
          <a:srcRect/>
          <a:stretch>
            <a:fillRect/>
          </a:stretch>
        </p:blipFill>
        <p:spPr bwMode="auto">
          <a:xfrm>
            <a:off x="4648200" y="0"/>
            <a:ext cx="4495800" cy="4648200"/>
          </a:xfrm>
          <a:prstGeom prst="rect">
            <a:avLst/>
          </a:prstGeom>
          <a:noFill/>
        </p:spPr>
      </p:pic>
      <p:pic>
        <p:nvPicPr>
          <p:cNvPr id="57348" name="Picture 4" descr="http://www.dr-evans.com/advancedbiology/images/transpirationoverview.jpg"/>
          <p:cNvPicPr>
            <a:picLocks noChangeAspect="1" noChangeArrowheads="1"/>
          </p:cNvPicPr>
          <p:nvPr/>
        </p:nvPicPr>
        <p:blipFill>
          <a:blip r:embed="rId3" cstate="print"/>
          <a:srcRect/>
          <a:stretch>
            <a:fillRect/>
          </a:stretch>
        </p:blipFill>
        <p:spPr bwMode="auto">
          <a:xfrm>
            <a:off x="0" y="1219200"/>
            <a:ext cx="4876800" cy="5638800"/>
          </a:xfrm>
          <a:prstGeom prst="rect">
            <a:avLst/>
          </a:prstGeom>
          <a:noFill/>
        </p:spPr>
      </p:pic>
      <p:sp>
        <p:nvSpPr>
          <p:cNvPr id="6" name="Rectangle 5"/>
          <p:cNvSpPr/>
          <p:nvPr/>
        </p:nvSpPr>
        <p:spPr>
          <a:xfrm>
            <a:off x="0" y="0"/>
            <a:ext cx="4876800" cy="923330"/>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rgbClr val="00B050"/>
                </a:solidFill>
                <a:effectLst/>
                <a:latin typeface="Jokerman" pitchFamily="82" charset="0"/>
              </a:rPr>
              <a:t>Transpiration</a:t>
            </a:r>
            <a:endParaRPr lang="en-US" sz="5400" b="1" cap="none" spc="0" dirty="0">
              <a:ln w="10541" cmpd="sng">
                <a:solidFill>
                  <a:schemeClr val="accent1">
                    <a:shade val="88000"/>
                    <a:satMod val="110000"/>
                  </a:schemeClr>
                </a:solidFill>
                <a:prstDash val="solid"/>
              </a:ln>
              <a:solidFill>
                <a:srgbClr val="00B050"/>
              </a:solidFill>
              <a:effectLst/>
              <a:latin typeface="Jokerman" pitchFamily="8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228600"/>
          </a:xfrm>
        </p:spPr>
        <p:txBody>
          <a:bodyPr>
            <a:normAutofit fontScale="90000"/>
          </a:bodyPr>
          <a:lstStyle/>
          <a:p>
            <a:endParaRPr lang="en-US" dirty="0"/>
          </a:p>
        </p:txBody>
      </p:sp>
      <p:sp>
        <p:nvSpPr>
          <p:cNvPr id="3" name="Content Placeholder 2"/>
          <p:cNvSpPr>
            <a:spLocks noGrp="1"/>
          </p:cNvSpPr>
          <p:nvPr>
            <p:ph idx="1"/>
          </p:nvPr>
        </p:nvSpPr>
        <p:spPr>
          <a:xfrm>
            <a:off x="8229600" y="6096000"/>
            <a:ext cx="914400" cy="441960"/>
          </a:xfrm>
        </p:spPr>
        <p:txBody>
          <a:bodyPr>
            <a:normAutofit fontScale="92500" lnSpcReduction="20000"/>
          </a:bodyPr>
          <a:lstStyle/>
          <a:p>
            <a:pPr>
              <a:buNone/>
            </a:pPr>
            <a:endParaRPr lang="en-US" dirty="0"/>
          </a:p>
        </p:txBody>
      </p:sp>
      <p:sp>
        <p:nvSpPr>
          <p:cNvPr id="4" name="Rectangle 3"/>
          <p:cNvSpPr/>
          <p:nvPr/>
        </p:nvSpPr>
        <p:spPr>
          <a:xfrm>
            <a:off x="0" y="0"/>
            <a:ext cx="9144000" cy="923330"/>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rgbClr val="00B050"/>
                </a:solidFill>
                <a:effectLst/>
                <a:latin typeface="Jokerman" pitchFamily="82" charset="0"/>
              </a:rPr>
              <a:t>Reproduction</a:t>
            </a:r>
            <a:endParaRPr lang="en-US" sz="5400" b="1" cap="none" spc="0" dirty="0">
              <a:ln w="10541" cmpd="sng">
                <a:solidFill>
                  <a:schemeClr val="accent1">
                    <a:shade val="88000"/>
                    <a:satMod val="110000"/>
                  </a:schemeClr>
                </a:solidFill>
                <a:prstDash val="solid"/>
              </a:ln>
              <a:solidFill>
                <a:srgbClr val="00B050"/>
              </a:solidFill>
              <a:effectLst/>
              <a:latin typeface="Jokerman" pitchFamily="82" charset="0"/>
            </a:endParaRPr>
          </a:p>
        </p:txBody>
      </p:sp>
      <p:sp>
        <p:nvSpPr>
          <p:cNvPr id="10" name="Rectangle 9"/>
          <p:cNvSpPr/>
          <p:nvPr/>
        </p:nvSpPr>
        <p:spPr>
          <a:xfrm>
            <a:off x="0" y="914400"/>
            <a:ext cx="3962400" cy="1200329"/>
          </a:xfrm>
          <a:prstGeom prst="rect">
            <a:avLst/>
          </a:prstGeom>
        </p:spPr>
        <p:txBody>
          <a:bodyPr wrap="square">
            <a:spAutoFit/>
          </a:bodyPr>
          <a:lstStyle/>
          <a:p>
            <a:r>
              <a:rPr lang="en-US" sz="2400" b="1" u="sng" dirty="0" smtClean="0"/>
              <a:t>Angiosperm: </a:t>
            </a:r>
            <a:r>
              <a:rPr lang="en-US" sz="2400" dirty="0" smtClean="0"/>
              <a:t>a flowering plant that produces seeds within a fruit.</a:t>
            </a:r>
            <a:endParaRPr lang="en-US" sz="2400" dirty="0"/>
          </a:p>
        </p:txBody>
      </p:sp>
      <p:sp>
        <p:nvSpPr>
          <p:cNvPr id="11" name="Rectangle 10"/>
          <p:cNvSpPr/>
          <p:nvPr/>
        </p:nvSpPr>
        <p:spPr>
          <a:xfrm>
            <a:off x="6172200" y="4343400"/>
            <a:ext cx="2971800" cy="2308324"/>
          </a:xfrm>
          <a:prstGeom prst="rect">
            <a:avLst/>
          </a:prstGeom>
        </p:spPr>
        <p:txBody>
          <a:bodyPr wrap="square">
            <a:spAutoFit/>
          </a:bodyPr>
          <a:lstStyle/>
          <a:p>
            <a:r>
              <a:rPr lang="en-US" sz="2400" b="1" u="sng" dirty="0" smtClean="0"/>
              <a:t>Gymnosperm</a:t>
            </a:r>
            <a:r>
              <a:rPr lang="en-US" sz="2400" dirty="0" smtClean="0"/>
              <a:t>: a woody, vascular seed plant whose seeds are not enclosed by an ovary or fruit. </a:t>
            </a:r>
            <a:endParaRPr lang="en-US" sz="2400" dirty="0"/>
          </a:p>
        </p:txBody>
      </p:sp>
      <p:pic>
        <p:nvPicPr>
          <p:cNvPr id="25614" name="Picture 14" descr="http://www.baileybio.com/plogger/images/ap_biology/powerpoint_-_introduction_to_plants/angiosperm_-_life_cycle.jpg"/>
          <p:cNvPicPr>
            <a:picLocks noChangeAspect="1" noChangeArrowheads="1"/>
          </p:cNvPicPr>
          <p:nvPr/>
        </p:nvPicPr>
        <p:blipFill>
          <a:blip r:embed="rId2" cstate="print"/>
          <a:srcRect/>
          <a:stretch>
            <a:fillRect/>
          </a:stretch>
        </p:blipFill>
        <p:spPr bwMode="auto">
          <a:xfrm>
            <a:off x="0" y="2209800"/>
            <a:ext cx="6091948" cy="4648200"/>
          </a:xfrm>
          <a:prstGeom prst="rect">
            <a:avLst/>
          </a:prstGeom>
          <a:noFill/>
        </p:spPr>
      </p:pic>
      <p:pic>
        <p:nvPicPr>
          <p:cNvPr id="25610" name="Picture 10" descr="http://img.sparknotes.com/figures/D/de8ebcc8ff4d3a7214b83f580ad855f3/gymnospermlifecycle.gif"/>
          <p:cNvPicPr>
            <a:picLocks noChangeAspect="1" noChangeArrowheads="1"/>
          </p:cNvPicPr>
          <p:nvPr/>
        </p:nvPicPr>
        <p:blipFill>
          <a:blip r:embed="rId3" cstate="print"/>
          <a:srcRect/>
          <a:stretch>
            <a:fillRect/>
          </a:stretch>
        </p:blipFill>
        <p:spPr bwMode="auto">
          <a:xfrm>
            <a:off x="4038600" y="838200"/>
            <a:ext cx="5105400" cy="320039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229600" cy="1143000"/>
          </a:xfrm>
        </p:spPr>
        <p:txBody>
          <a:bodyPr/>
          <a:lstStyle/>
          <a:p>
            <a:endParaRPr lang="en-US"/>
          </a:p>
        </p:txBody>
      </p:sp>
      <p:sp>
        <p:nvSpPr>
          <p:cNvPr id="3" name="Content Placeholder 2"/>
          <p:cNvSpPr>
            <a:spLocks noGrp="1"/>
          </p:cNvSpPr>
          <p:nvPr>
            <p:ph idx="1"/>
          </p:nvPr>
        </p:nvSpPr>
        <p:spPr>
          <a:xfrm>
            <a:off x="5105400" y="0"/>
            <a:ext cx="4038600" cy="4038600"/>
          </a:xfrm>
        </p:spPr>
        <p:txBody>
          <a:bodyPr>
            <a:normAutofit fontScale="85000" lnSpcReduction="20000"/>
          </a:bodyPr>
          <a:lstStyle/>
          <a:p>
            <a:r>
              <a:rPr lang="en-US" b="1" u="sng" dirty="0" smtClean="0"/>
              <a:t>Xylem</a:t>
            </a:r>
            <a:r>
              <a:rPr lang="en-US" dirty="0" smtClean="0"/>
              <a:t>: the type of tissue in vascular plants that provides support and conducts water and nutrients from the roots.</a:t>
            </a:r>
          </a:p>
          <a:p>
            <a:r>
              <a:rPr lang="en-US" b="1" u="sng" dirty="0" smtClean="0"/>
              <a:t>Phloem</a:t>
            </a:r>
            <a:r>
              <a:rPr lang="en-US" dirty="0" smtClean="0"/>
              <a:t>: in vascular plants, the tissue that carries organic and inorganic nutrients in any direction, depending on the plant’s needs.</a:t>
            </a:r>
            <a:endParaRPr lang="en-US" dirty="0"/>
          </a:p>
        </p:txBody>
      </p:sp>
      <p:sp>
        <p:nvSpPr>
          <p:cNvPr id="4" name="Rectangle 3"/>
          <p:cNvSpPr/>
          <p:nvPr/>
        </p:nvSpPr>
        <p:spPr>
          <a:xfrm>
            <a:off x="0" y="0"/>
            <a:ext cx="5638800" cy="923330"/>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rgbClr val="00B050"/>
                </a:solidFill>
                <a:effectLst/>
                <a:latin typeface="Jokerman" pitchFamily="82" charset="0"/>
              </a:rPr>
              <a:t>Stems</a:t>
            </a:r>
            <a:endParaRPr lang="en-US" sz="5400" b="1" cap="none" spc="0" dirty="0">
              <a:ln w="10541" cmpd="sng">
                <a:solidFill>
                  <a:schemeClr val="accent1">
                    <a:shade val="88000"/>
                    <a:satMod val="110000"/>
                  </a:schemeClr>
                </a:solidFill>
                <a:prstDash val="solid"/>
              </a:ln>
              <a:solidFill>
                <a:srgbClr val="00B050"/>
              </a:solidFill>
              <a:effectLst/>
              <a:latin typeface="Jokerman" pitchFamily="82" charset="0"/>
            </a:endParaRPr>
          </a:p>
        </p:txBody>
      </p:sp>
      <p:pic>
        <p:nvPicPr>
          <p:cNvPr id="24578" name="Picture 2" descr="http://ap-bio-patrick-steed.wikispaces.com/file/view/xylem__phloem.jpg/85280965/xylem__phloem.jpg"/>
          <p:cNvPicPr>
            <a:picLocks noChangeAspect="1" noChangeArrowheads="1"/>
          </p:cNvPicPr>
          <p:nvPr/>
        </p:nvPicPr>
        <p:blipFill>
          <a:blip r:embed="rId2" cstate="print"/>
          <a:srcRect/>
          <a:stretch>
            <a:fillRect/>
          </a:stretch>
        </p:blipFill>
        <p:spPr bwMode="auto">
          <a:xfrm>
            <a:off x="4419600" y="3871980"/>
            <a:ext cx="4724400" cy="2986020"/>
          </a:xfrm>
          <a:prstGeom prst="rect">
            <a:avLst/>
          </a:prstGeom>
          <a:noFill/>
        </p:spPr>
      </p:pic>
      <p:pic>
        <p:nvPicPr>
          <p:cNvPr id="24580" name="Picture 4" descr="http://www.mhhe.com/biosci/esp/2001_gbio/folder_structure/pl/m4/s2/assets/images/plm4s2_1.jpg"/>
          <p:cNvPicPr>
            <a:picLocks noChangeAspect="1" noChangeArrowheads="1"/>
          </p:cNvPicPr>
          <p:nvPr/>
        </p:nvPicPr>
        <p:blipFill>
          <a:blip r:embed="rId3" cstate="print"/>
          <a:srcRect/>
          <a:stretch>
            <a:fillRect/>
          </a:stretch>
        </p:blipFill>
        <p:spPr bwMode="auto">
          <a:xfrm>
            <a:off x="0" y="914400"/>
            <a:ext cx="3276600" cy="5488305"/>
          </a:xfrm>
          <a:prstGeom prst="rect">
            <a:avLst/>
          </a:prstGeom>
          <a:noFill/>
        </p:spPr>
      </p:pic>
      <p:pic>
        <p:nvPicPr>
          <p:cNvPr id="24584" name="Picture 8" descr="http://stavaressbi3u1.edublogs.org/files/2010/05/vascular-system.gif"/>
          <p:cNvPicPr>
            <a:picLocks noChangeAspect="1" noChangeArrowheads="1"/>
          </p:cNvPicPr>
          <p:nvPr/>
        </p:nvPicPr>
        <p:blipFill>
          <a:blip r:embed="rId4" cstate="print"/>
          <a:srcRect/>
          <a:stretch>
            <a:fillRect/>
          </a:stretch>
        </p:blipFill>
        <p:spPr bwMode="auto">
          <a:xfrm>
            <a:off x="3276600" y="1828800"/>
            <a:ext cx="2401181" cy="218122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0" y="5257800"/>
            <a:ext cx="9144000" cy="1600200"/>
          </a:xfrm>
        </p:spPr>
        <p:txBody>
          <a:bodyPr>
            <a:normAutofit fontScale="92500" lnSpcReduction="20000"/>
          </a:bodyPr>
          <a:lstStyle/>
          <a:p>
            <a:pPr algn="l"/>
            <a:r>
              <a:rPr lang="en-US" dirty="0" smtClean="0"/>
              <a:t>What is a </a:t>
            </a:r>
            <a:r>
              <a:rPr lang="en-US" b="1" dirty="0" smtClean="0"/>
              <a:t>control</a:t>
            </a:r>
            <a:r>
              <a:rPr lang="en-US" dirty="0" smtClean="0"/>
              <a:t> in an experiment?</a:t>
            </a:r>
          </a:p>
          <a:p>
            <a:pPr algn="l">
              <a:buFont typeface="Arial" pitchFamily="34" charset="0"/>
              <a:buChar char="•"/>
            </a:pPr>
            <a:r>
              <a:rPr lang="en-US" dirty="0" smtClean="0">
                <a:solidFill>
                  <a:schemeClr val="bg1"/>
                </a:solidFill>
              </a:rPr>
              <a:t>A group in a scientific experiment that serves as a </a:t>
            </a:r>
            <a:r>
              <a:rPr lang="en-US" u="sng" dirty="0" smtClean="0">
                <a:solidFill>
                  <a:schemeClr val="bg1"/>
                </a:solidFill>
              </a:rPr>
              <a:t>reference</a:t>
            </a:r>
            <a:r>
              <a:rPr lang="en-US" dirty="0" smtClean="0">
                <a:solidFill>
                  <a:schemeClr val="bg1"/>
                </a:solidFill>
              </a:rPr>
              <a:t> </a:t>
            </a:r>
            <a:r>
              <a:rPr lang="en-US" u="sng" dirty="0" smtClean="0">
                <a:solidFill>
                  <a:schemeClr val="bg1"/>
                </a:solidFill>
              </a:rPr>
              <a:t>for comparison </a:t>
            </a:r>
            <a:r>
              <a:rPr lang="en-US" dirty="0" smtClean="0">
                <a:solidFill>
                  <a:schemeClr val="bg1"/>
                </a:solidFill>
              </a:rPr>
              <a:t>to the experimental group.</a:t>
            </a:r>
          </a:p>
          <a:p>
            <a:pPr algn="l">
              <a:buFont typeface="Arial" pitchFamily="34" charset="0"/>
              <a:buChar char="•"/>
            </a:pPr>
            <a:r>
              <a:rPr lang="en-US" dirty="0" smtClean="0">
                <a:solidFill>
                  <a:schemeClr val="bg1"/>
                </a:solidFill>
              </a:rPr>
              <a:t>A group that is </a:t>
            </a:r>
            <a:r>
              <a:rPr lang="en-US" u="sng" dirty="0" smtClean="0">
                <a:solidFill>
                  <a:schemeClr val="bg1"/>
                </a:solidFill>
              </a:rPr>
              <a:t>untreated</a:t>
            </a:r>
            <a:r>
              <a:rPr lang="en-US" dirty="0" smtClean="0">
                <a:solidFill>
                  <a:schemeClr val="bg1"/>
                </a:solidFill>
              </a:rPr>
              <a:t> by the factor being tested.</a:t>
            </a:r>
          </a:p>
          <a:p>
            <a:endParaRPr lang="en-US" dirty="0" smtClean="0"/>
          </a:p>
          <a:p>
            <a:endParaRPr lang="en-US" dirty="0"/>
          </a:p>
        </p:txBody>
      </p:sp>
      <p:sp>
        <p:nvSpPr>
          <p:cNvPr id="5" name="Rectangle 4"/>
          <p:cNvSpPr/>
          <p:nvPr/>
        </p:nvSpPr>
        <p:spPr>
          <a:xfrm>
            <a:off x="0" y="0"/>
            <a:ext cx="9144000" cy="923330"/>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Steps of Scientific Method</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2770" name="Picture 2" descr="http://jpostema.napsk12.org/blob/full/112420.gif"/>
          <p:cNvPicPr>
            <a:picLocks noChangeAspect="1" noChangeArrowheads="1"/>
          </p:cNvPicPr>
          <p:nvPr/>
        </p:nvPicPr>
        <p:blipFill>
          <a:blip r:embed="rId2" cstate="print"/>
          <a:srcRect/>
          <a:stretch>
            <a:fillRect/>
          </a:stretch>
        </p:blipFill>
        <p:spPr bwMode="auto">
          <a:xfrm rot="21054773">
            <a:off x="666509" y="1108403"/>
            <a:ext cx="4001682" cy="3838903"/>
          </a:xfrm>
          <a:prstGeom prst="rect">
            <a:avLst/>
          </a:prstGeom>
          <a:noFill/>
        </p:spPr>
      </p:pic>
      <p:pic>
        <p:nvPicPr>
          <p:cNvPr id="32772" name="Picture 4" descr="http://www.homeinstructionschools.com/shack/images82/sci_meth.gif"/>
          <p:cNvPicPr>
            <a:picLocks noChangeAspect="1" noChangeArrowheads="1"/>
          </p:cNvPicPr>
          <p:nvPr/>
        </p:nvPicPr>
        <p:blipFill>
          <a:blip r:embed="rId3" cstate="print"/>
          <a:srcRect/>
          <a:stretch>
            <a:fillRect/>
          </a:stretch>
        </p:blipFill>
        <p:spPr bwMode="auto">
          <a:xfrm>
            <a:off x="5334000" y="914400"/>
            <a:ext cx="3645941" cy="46863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6096000"/>
          </a:xfrm>
        </p:spPr>
        <p:txBody>
          <a:bodyPr>
            <a:normAutofit fontScale="92500" lnSpcReduction="10000"/>
          </a:bodyPr>
          <a:lstStyle/>
          <a:p>
            <a:r>
              <a:rPr lang="en-US" b="1" dirty="0" smtClean="0"/>
              <a:t>Sample Item 4</a:t>
            </a:r>
            <a:r>
              <a:rPr lang="en-US" dirty="0" smtClean="0"/>
              <a:t>: Terrestrial plants have stomata on the surface of their leaves.  A single stoma is surrounded by two guard cells that change shape in response to environmental factors and open or close the stoma.  Which of the following </a:t>
            </a:r>
            <a:r>
              <a:rPr lang="en-US" b="1" dirty="0" smtClean="0"/>
              <a:t>best </a:t>
            </a:r>
            <a:r>
              <a:rPr lang="en-US" dirty="0" smtClean="0"/>
              <a:t>explains how the structure of leaf is used in processes that occur in the plant?</a:t>
            </a:r>
          </a:p>
          <a:p>
            <a:pPr marL="651510" indent="-514350">
              <a:buFont typeface="+mj-lt"/>
              <a:buAutoNum type="alphaUcPeriod"/>
            </a:pPr>
            <a:r>
              <a:rPr lang="en-US" dirty="0" smtClean="0"/>
              <a:t>Water enters the plant through the surface of the leaf for transpiration.</a:t>
            </a:r>
          </a:p>
          <a:p>
            <a:pPr marL="651510" indent="-514350">
              <a:buFont typeface="+mj-lt"/>
              <a:buAutoNum type="alphaUcPeriod"/>
            </a:pPr>
            <a:r>
              <a:rPr lang="en-US" dirty="0" smtClean="0"/>
              <a:t>Gases for photosynthesis are exchanged through the surface of the leaf.</a:t>
            </a:r>
          </a:p>
          <a:p>
            <a:pPr marL="651510" indent="-514350">
              <a:buFont typeface="+mj-lt"/>
              <a:buAutoNum type="alphaUcPeriod"/>
            </a:pPr>
            <a:r>
              <a:rPr lang="en-US" dirty="0" smtClean="0"/>
              <a:t>Energy for cellular reproduction is absorbed through the surface of the leaf.</a:t>
            </a:r>
          </a:p>
          <a:p>
            <a:pPr marL="651510" indent="-514350">
              <a:buFont typeface="+mj-lt"/>
              <a:buAutoNum type="alphaUcPeriod"/>
            </a:pPr>
            <a:r>
              <a:rPr lang="en-US" dirty="0" smtClean="0"/>
              <a:t>Carbon dioxide enters the plant through the surface of the leaf for cellular respiration.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
          </a:xfrm>
        </p:spPr>
        <p:txBody>
          <a:bodyPr>
            <a:normAutofit fontScale="90000"/>
          </a:bodyPr>
          <a:lstStyle/>
          <a:p>
            <a:endParaRPr lang="en-US" dirty="0"/>
          </a:p>
        </p:txBody>
      </p:sp>
      <p:sp>
        <p:nvSpPr>
          <p:cNvPr id="3" name="Content Placeholder 2"/>
          <p:cNvSpPr>
            <a:spLocks noGrp="1"/>
          </p:cNvSpPr>
          <p:nvPr>
            <p:ph idx="1"/>
          </p:nvPr>
        </p:nvSpPr>
        <p:spPr>
          <a:xfrm>
            <a:off x="-533400" y="0"/>
            <a:ext cx="9677400" cy="1905000"/>
          </a:xfrm>
        </p:spPr>
        <p:txBody>
          <a:bodyPr>
            <a:normAutofit lnSpcReduction="10000"/>
          </a:bodyPr>
          <a:lstStyle/>
          <a:p>
            <a:pPr>
              <a:buNone/>
            </a:pPr>
            <a:r>
              <a:rPr lang="en-US" dirty="0" smtClean="0"/>
              <a:t>     </a:t>
            </a:r>
            <a:r>
              <a:rPr lang="en-US" sz="1900" b="1" dirty="0" smtClean="0"/>
              <a:t>Sample Item 1</a:t>
            </a:r>
            <a:r>
              <a:rPr lang="en-US" sz="1900" dirty="0" smtClean="0"/>
              <a:t>: An osmosis investigation was conducted using chicken eggs to represent cells with </a:t>
            </a:r>
            <a:r>
              <a:rPr lang="en-US" sz="1900" dirty="0" err="1" smtClean="0"/>
              <a:t>semipermeable</a:t>
            </a:r>
            <a:r>
              <a:rPr lang="en-US" sz="1900" dirty="0" smtClean="0"/>
              <a:t> membranes.  The mass of each egg was measured to determine how much water diffused into or out of the eggs.  The eggs were first soaked in vinegar to dissolve the shell.  Each egg was then placed in one of three different solutions for 24 hours.  The table below show the results of the investigation.</a:t>
            </a:r>
            <a:endParaRPr lang="en-US" sz="1900" dirty="0"/>
          </a:p>
        </p:txBody>
      </p:sp>
      <p:graphicFrame>
        <p:nvGraphicFramePr>
          <p:cNvPr id="4" name="Table 3"/>
          <p:cNvGraphicFramePr>
            <a:graphicFrameLocks noGrp="1"/>
          </p:cNvGraphicFramePr>
          <p:nvPr/>
        </p:nvGraphicFramePr>
        <p:xfrm>
          <a:off x="228600" y="1752600"/>
          <a:ext cx="8610600" cy="3115377"/>
        </p:xfrm>
        <a:graphic>
          <a:graphicData uri="http://schemas.openxmlformats.org/drawingml/2006/table">
            <a:tbl>
              <a:tblPr firstRow="1" bandRow="1">
                <a:tableStyleId>{5C22544A-7EE6-4342-B048-85BDC9FD1C3A}</a:tableStyleId>
              </a:tblPr>
              <a:tblGrid>
                <a:gridCol w="1722120"/>
                <a:gridCol w="1722120"/>
                <a:gridCol w="1722120"/>
                <a:gridCol w="1722120"/>
                <a:gridCol w="1722120"/>
              </a:tblGrid>
              <a:tr h="320842">
                <a:tc gridSpan="5">
                  <a:txBody>
                    <a:bodyPr/>
                    <a:lstStyle/>
                    <a:p>
                      <a:pPr algn="ctr"/>
                      <a:r>
                        <a:rPr lang="en-US" sz="1600" b="1" dirty="0" smtClean="0">
                          <a:solidFill>
                            <a:srgbClr val="EAEAEA"/>
                          </a:solidFill>
                        </a:rPr>
                        <a:t>OSMOSIS</a:t>
                      </a:r>
                      <a:r>
                        <a:rPr lang="en-US" sz="1600" b="1" baseline="0" dirty="0" smtClean="0">
                          <a:solidFill>
                            <a:srgbClr val="EAEAEA"/>
                          </a:solidFill>
                        </a:rPr>
                        <a:t> IN CELLS</a:t>
                      </a:r>
                      <a:endParaRPr lang="en-US" sz="1600" b="1" dirty="0">
                        <a:solidFill>
                          <a:srgbClr val="EAEAEA"/>
                        </a:solidFill>
                      </a:endParaRPr>
                    </a:p>
                  </a:txBody>
                  <a:tcPr>
                    <a:cell3D prstMaterial="dkEdge">
                      <a:bevel/>
                      <a:lightRig rig="flood" dir="t"/>
                    </a:cell3D>
                    <a:solidFill>
                      <a:srgbClr val="0070C0"/>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pPr algn="ctr"/>
                      <a:endParaRPr lang="en-US" b="1" dirty="0">
                        <a:solidFill>
                          <a:srgbClr val="EAEAEA"/>
                        </a:solidFill>
                      </a:endParaRPr>
                    </a:p>
                  </a:txBody>
                  <a:tcPr>
                    <a:cell3D prstMaterial="dkEdge">
                      <a:bevel/>
                      <a:lightRig rig="flood" dir="t"/>
                    </a:cell3D>
                    <a:solidFill>
                      <a:srgbClr val="0070C0"/>
                    </a:solidFill>
                  </a:tcPr>
                </a:tc>
              </a:tr>
              <a:tr h="1042737">
                <a:tc>
                  <a:txBody>
                    <a:bodyPr/>
                    <a:lstStyle/>
                    <a:p>
                      <a:r>
                        <a:rPr lang="en-US" sz="1600" b="1" dirty="0" smtClean="0">
                          <a:solidFill>
                            <a:srgbClr val="EAEAEA"/>
                          </a:solidFill>
                        </a:rPr>
                        <a:t>Solution</a:t>
                      </a:r>
                      <a:endParaRPr lang="en-US" sz="1600" b="1" dirty="0">
                        <a:solidFill>
                          <a:srgbClr val="EAEAEA"/>
                        </a:solidFill>
                      </a:endParaRPr>
                    </a:p>
                  </a:txBody>
                  <a:tcPr>
                    <a:cell3D prstMaterial="dkEdge">
                      <a:bevel/>
                      <a:lightRig rig="flood" dir="t"/>
                    </a:cell3D>
                    <a:solidFill>
                      <a:srgbClr val="00B0F0"/>
                    </a:solidFill>
                  </a:tcPr>
                </a:tc>
                <a:tc>
                  <a:txBody>
                    <a:bodyPr/>
                    <a:lstStyle/>
                    <a:p>
                      <a:r>
                        <a:rPr lang="en-US" sz="1600" b="1" dirty="0" smtClean="0">
                          <a:solidFill>
                            <a:srgbClr val="EAEAEA"/>
                          </a:solidFill>
                        </a:rPr>
                        <a:t>Average</a:t>
                      </a:r>
                      <a:r>
                        <a:rPr lang="en-US" sz="1600" b="1" baseline="0" dirty="0" smtClean="0">
                          <a:solidFill>
                            <a:srgbClr val="EAEAEA"/>
                          </a:solidFill>
                        </a:rPr>
                        <a:t> Mass of Eggs Before Soaking (grams)</a:t>
                      </a:r>
                      <a:endParaRPr lang="en-US" sz="1600" b="1" dirty="0">
                        <a:solidFill>
                          <a:srgbClr val="EAEAEA"/>
                        </a:solidFill>
                      </a:endParaRPr>
                    </a:p>
                  </a:txBody>
                  <a:tcPr>
                    <a:cell3D prstMaterial="dkEdge">
                      <a:bevel/>
                      <a:lightRig rig="flood" dir="t"/>
                    </a:cell3D>
                    <a:solidFill>
                      <a:srgbClr val="00B0F0"/>
                    </a:solidFill>
                  </a:tcPr>
                </a:tc>
                <a:tc>
                  <a:txBody>
                    <a:bodyPr/>
                    <a:lstStyle/>
                    <a:p>
                      <a:r>
                        <a:rPr lang="en-US" sz="1600" b="1" dirty="0" smtClean="0">
                          <a:solidFill>
                            <a:srgbClr val="EAEAEA"/>
                          </a:solidFill>
                        </a:rPr>
                        <a:t>Average</a:t>
                      </a:r>
                      <a:r>
                        <a:rPr lang="en-US" sz="1600" b="1" baseline="0" dirty="0" smtClean="0">
                          <a:solidFill>
                            <a:srgbClr val="EAEAEA"/>
                          </a:solidFill>
                        </a:rPr>
                        <a:t> Mass of Eggs After Soaking (grams)</a:t>
                      </a:r>
                      <a:endParaRPr lang="en-US" sz="1600" b="1" dirty="0">
                        <a:solidFill>
                          <a:srgbClr val="EAEAEA"/>
                        </a:solidFill>
                      </a:endParaRPr>
                    </a:p>
                  </a:txBody>
                  <a:tcPr>
                    <a:cell3D prstMaterial="dkEdge">
                      <a:bevel/>
                      <a:lightRig rig="flood" dir="t"/>
                    </a:cell3D>
                    <a:solidFill>
                      <a:srgbClr val="00B0F0"/>
                    </a:solidFill>
                  </a:tcPr>
                </a:tc>
                <a:tc>
                  <a:txBody>
                    <a:bodyPr/>
                    <a:lstStyle/>
                    <a:p>
                      <a:r>
                        <a:rPr lang="en-US" sz="1600" b="1" dirty="0" smtClean="0">
                          <a:solidFill>
                            <a:srgbClr val="EAEAEA"/>
                          </a:solidFill>
                        </a:rPr>
                        <a:t>Difference</a:t>
                      </a:r>
                      <a:r>
                        <a:rPr lang="en-US" sz="1600" b="1" baseline="0" dirty="0" smtClean="0">
                          <a:solidFill>
                            <a:srgbClr val="EAEAEA"/>
                          </a:solidFill>
                        </a:rPr>
                        <a:t> in Average Mass (grams)</a:t>
                      </a:r>
                      <a:endParaRPr lang="en-US" sz="1600" b="1" dirty="0">
                        <a:solidFill>
                          <a:srgbClr val="EAEAEA"/>
                        </a:solidFill>
                      </a:endParaRPr>
                    </a:p>
                  </a:txBody>
                  <a:tcPr>
                    <a:cell3D prstMaterial="dkEdge">
                      <a:bevel/>
                      <a:lightRig rig="flood" dir="t"/>
                    </a:cell3D>
                    <a:solidFill>
                      <a:srgbClr val="00B0F0"/>
                    </a:solidFill>
                  </a:tcPr>
                </a:tc>
                <a:tc>
                  <a:txBody>
                    <a:bodyPr/>
                    <a:lstStyle/>
                    <a:p>
                      <a:r>
                        <a:rPr lang="en-US" sz="1600" b="1" dirty="0" smtClean="0">
                          <a:solidFill>
                            <a:srgbClr val="EAEAEA"/>
                          </a:solidFill>
                        </a:rPr>
                        <a:t>Percent</a:t>
                      </a:r>
                      <a:r>
                        <a:rPr lang="en-US" sz="1600" b="1" baseline="0" dirty="0" smtClean="0">
                          <a:solidFill>
                            <a:srgbClr val="EAEAEA"/>
                          </a:solidFill>
                        </a:rPr>
                        <a:t> Change in Average Mass</a:t>
                      </a:r>
                      <a:endParaRPr lang="en-US" sz="1600" b="1" dirty="0">
                        <a:solidFill>
                          <a:srgbClr val="EAEAEA"/>
                        </a:solidFill>
                      </a:endParaRPr>
                    </a:p>
                  </a:txBody>
                  <a:tcPr>
                    <a:cell3D prstMaterial="dkEdge">
                      <a:bevel/>
                      <a:lightRig rig="flood" dir="t"/>
                    </a:cell3D>
                    <a:solidFill>
                      <a:srgbClr val="00B0F0"/>
                    </a:solidFill>
                  </a:tcPr>
                </a:tc>
              </a:tr>
              <a:tr h="561474">
                <a:tc>
                  <a:txBody>
                    <a:bodyPr/>
                    <a:lstStyle/>
                    <a:p>
                      <a:r>
                        <a:rPr lang="en-US" sz="1600" dirty="0" smtClean="0"/>
                        <a:t>Vinegar</a:t>
                      </a:r>
                      <a:br>
                        <a:rPr lang="en-US" sz="1600" dirty="0" smtClean="0"/>
                      </a:br>
                      <a:r>
                        <a:rPr lang="en-US" sz="1600" dirty="0" smtClean="0"/>
                        <a:t>(95% Water)</a:t>
                      </a:r>
                      <a:endParaRPr lang="en-US" sz="1600" dirty="0"/>
                    </a:p>
                  </a:txBody>
                  <a:tcPr>
                    <a:cell3D prstMaterial="dkEdge">
                      <a:bevel/>
                      <a:lightRig rig="flood" dir="t"/>
                    </a:cell3D>
                  </a:tcPr>
                </a:tc>
                <a:tc>
                  <a:txBody>
                    <a:bodyPr/>
                    <a:lstStyle/>
                    <a:p>
                      <a:r>
                        <a:rPr lang="en-US" sz="1600" dirty="0" smtClean="0"/>
                        <a:t>71.2</a:t>
                      </a:r>
                      <a:endParaRPr lang="en-US" sz="1600" dirty="0"/>
                    </a:p>
                  </a:txBody>
                  <a:tcPr>
                    <a:cell3D prstMaterial="dkEdge">
                      <a:bevel/>
                      <a:lightRig rig="flood" dir="t"/>
                    </a:cell3D>
                  </a:tcPr>
                </a:tc>
                <a:tc>
                  <a:txBody>
                    <a:bodyPr/>
                    <a:lstStyle/>
                    <a:p>
                      <a:r>
                        <a:rPr lang="en-US" sz="1600" dirty="0" smtClean="0"/>
                        <a:t>98.6</a:t>
                      </a:r>
                      <a:endParaRPr lang="en-US" sz="1600" dirty="0"/>
                    </a:p>
                  </a:txBody>
                  <a:tcPr>
                    <a:cell3D prstMaterial="dkEdge">
                      <a:bevel/>
                      <a:lightRig rig="flood" dir="t"/>
                    </a:cell3D>
                  </a:tcPr>
                </a:tc>
                <a:tc>
                  <a:txBody>
                    <a:bodyPr/>
                    <a:lstStyle/>
                    <a:p>
                      <a:r>
                        <a:rPr lang="en-US" sz="1600" dirty="0" smtClean="0"/>
                        <a:t>27.4</a:t>
                      </a:r>
                      <a:endParaRPr lang="en-US" sz="1600" dirty="0"/>
                    </a:p>
                  </a:txBody>
                  <a:tcPr>
                    <a:cell3D prstMaterial="dkEdge">
                      <a:bevel/>
                      <a:lightRig rig="flood" dir="t"/>
                    </a:cell3D>
                  </a:tcPr>
                </a:tc>
                <a:tc>
                  <a:txBody>
                    <a:bodyPr/>
                    <a:lstStyle/>
                    <a:p>
                      <a:r>
                        <a:rPr lang="en-US" sz="1600" dirty="0" smtClean="0"/>
                        <a:t>+38.5</a:t>
                      </a:r>
                      <a:endParaRPr lang="en-US" sz="1600" dirty="0"/>
                    </a:p>
                  </a:txBody>
                  <a:tcPr>
                    <a:cell3D prstMaterial="dkEdge">
                      <a:bevel/>
                      <a:lightRig rig="flood" dir="t"/>
                    </a:cell3D>
                  </a:tcPr>
                </a:tc>
              </a:tr>
              <a:tr h="561474">
                <a:tc>
                  <a:txBody>
                    <a:bodyPr/>
                    <a:lstStyle/>
                    <a:p>
                      <a:r>
                        <a:rPr lang="en-US" sz="1600" dirty="0" smtClean="0"/>
                        <a:t>Corn Syrup</a:t>
                      </a:r>
                    </a:p>
                    <a:p>
                      <a:r>
                        <a:rPr lang="en-US" sz="1600" dirty="0" smtClean="0"/>
                        <a:t>(5%</a:t>
                      </a:r>
                      <a:r>
                        <a:rPr lang="en-US" sz="1600" baseline="0" dirty="0" smtClean="0"/>
                        <a:t> water)</a:t>
                      </a:r>
                      <a:endParaRPr lang="en-US" sz="1600" dirty="0"/>
                    </a:p>
                  </a:txBody>
                  <a:tcPr>
                    <a:cell3D prstMaterial="dkEdge">
                      <a:bevel/>
                      <a:lightRig rig="flood" dir="t"/>
                    </a:cell3D>
                  </a:tcPr>
                </a:tc>
                <a:tc>
                  <a:txBody>
                    <a:bodyPr/>
                    <a:lstStyle/>
                    <a:p>
                      <a:r>
                        <a:rPr lang="en-US" sz="1600" dirty="0" smtClean="0"/>
                        <a:t>98.6</a:t>
                      </a:r>
                      <a:endParaRPr lang="en-US" sz="1600" dirty="0"/>
                    </a:p>
                  </a:txBody>
                  <a:tcPr>
                    <a:cell3D prstMaterial="dkEdge">
                      <a:bevel/>
                      <a:lightRig rig="flood" dir="t"/>
                    </a:cell3D>
                  </a:tcPr>
                </a:tc>
                <a:tc>
                  <a:txBody>
                    <a:bodyPr/>
                    <a:lstStyle/>
                    <a:p>
                      <a:r>
                        <a:rPr lang="en-US" sz="1600" dirty="0" smtClean="0"/>
                        <a:t>64.5</a:t>
                      </a:r>
                      <a:endParaRPr lang="en-US" sz="1600" dirty="0"/>
                    </a:p>
                  </a:txBody>
                  <a:tcPr>
                    <a:cell3D prstMaterial="dkEdge">
                      <a:bevel/>
                      <a:lightRig rig="flood" dir="t"/>
                    </a:cell3D>
                  </a:tcPr>
                </a:tc>
                <a:tc>
                  <a:txBody>
                    <a:bodyPr/>
                    <a:lstStyle/>
                    <a:p>
                      <a:r>
                        <a:rPr lang="en-US" sz="1600" dirty="0" smtClean="0"/>
                        <a:t>34.1</a:t>
                      </a:r>
                      <a:endParaRPr lang="en-US" sz="1600" dirty="0"/>
                    </a:p>
                  </a:txBody>
                  <a:tcPr>
                    <a:cell3D prstMaterial="dkEdge">
                      <a:bevel/>
                      <a:lightRig rig="flood" dir="t"/>
                    </a:cell3D>
                  </a:tcPr>
                </a:tc>
                <a:tc>
                  <a:txBody>
                    <a:bodyPr/>
                    <a:lstStyle/>
                    <a:p>
                      <a:r>
                        <a:rPr lang="en-US" sz="1600" dirty="0" smtClean="0"/>
                        <a:t>-34.6</a:t>
                      </a:r>
                      <a:endParaRPr lang="en-US" sz="1600" dirty="0"/>
                    </a:p>
                  </a:txBody>
                  <a:tcPr>
                    <a:cell3D prstMaterial="dkEdge">
                      <a:bevel/>
                      <a:lightRig rig="flood" dir="t"/>
                    </a:cell3D>
                  </a:tcPr>
                </a:tc>
              </a:tr>
              <a:tr h="561474">
                <a:tc>
                  <a:txBody>
                    <a:bodyPr/>
                    <a:lstStyle/>
                    <a:p>
                      <a:r>
                        <a:rPr lang="en-US" sz="1600" dirty="0" smtClean="0"/>
                        <a:t>Distilled Water (100% water)</a:t>
                      </a:r>
                      <a:endParaRPr lang="en-US" sz="1600" dirty="0"/>
                    </a:p>
                  </a:txBody>
                  <a:tcPr>
                    <a:cell3D prstMaterial="dkEdge">
                      <a:bevel/>
                      <a:lightRig rig="flood" dir="t"/>
                    </a:cell3D>
                  </a:tcPr>
                </a:tc>
                <a:tc>
                  <a:txBody>
                    <a:bodyPr/>
                    <a:lstStyle/>
                    <a:p>
                      <a:r>
                        <a:rPr lang="en-US" sz="1600" dirty="0" smtClean="0"/>
                        <a:t>64.5</a:t>
                      </a:r>
                      <a:endParaRPr lang="en-US" sz="1600" dirty="0"/>
                    </a:p>
                  </a:txBody>
                  <a:tcPr>
                    <a:cell3D prstMaterial="dkEdge">
                      <a:bevel/>
                      <a:lightRig rig="flood" dir="t"/>
                    </a:cell3D>
                  </a:tcPr>
                </a:tc>
                <a:tc>
                  <a:txBody>
                    <a:bodyPr/>
                    <a:lstStyle/>
                    <a:p>
                      <a:r>
                        <a:rPr lang="en-US" sz="1600" dirty="0" smtClean="0"/>
                        <a:t>105.3</a:t>
                      </a:r>
                      <a:endParaRPr lang="en-US" sz="1600" dirty="0"/>
                    </a:p>
                  </a:txBody>
                  <a:tcPr>
                    <a:cell3D prstMaterial="dkEdge">
                      <a:bevel/>
                      <a:lightRig rig="flood" dir="t"/>
                    </a:cell3D>
                  </a:tcPr>
                </a:tc>
                <a:tc>
                  <a:txBody>
                    <a:bodyPr/>
                    <a:lstStyle/>
                    <a:p>
                      <a:r>
                        <a:rPr lang="en-US" sz="1600" dirty="0" smtClean="0"/>
                        <a:t>40.8</a:t>
                      </a:r>
                      <a:endParaRPr lang="en-US" sz="1600" dirty="0"/>
                    </a:p>
                  </a:txBody>
                  <a:tcPr>
                    <a:cell3D prstMaterial="dkEdge">
                      <a:bevel/>
                      <a:lightRig rig="flood" dir="t"/>
                    </a:cell3D>
                  </a:tcPr>
                </a:tc>
                <a:tc>
                  <a:txBody>
                    <a:bodyPr/>
                    <a:lstStyle/>
                    <a:p>
                      <a:r>
                        <a:rPr lang="en-US" sz="1600" smtClean="0"/>
                        <a:t>+63.3</a:t>
                      </a:r>
                      <a:endParaRPr lang="en-US" sz="1600" dirty="0"/>
                    </a:p>
                  </a:txBody>
                  <a:tcPr>
                    <a:cell3D prstMaterial="dkEdge">
                      <a:bevel/>
                      <a:lightRig rig="flood" dir="t"/>
                    </a:cell3D>
                  </a:tcPr>
                </a:tc>
              </a:tr>
            </a:tbl>
          </a:graphicData>
        </a:graphic>
      </p:graphicFrame>
      <p:sp>
        <p:nvSpPr>
          <p:cNvPr id="5" name="Rectangle 4"/>
          <p:cNvSpPr/>
          <p:nvPr/>
        </p:nvSpPr>
        <p:spPr>
          <a:xfrm>
            <a:off x="0" y="4826675"/>
            <a:ext cx="9144000" cy="2031325"/>
          </a:xfrm>
          <a:prstGeom prst="rect">
            <a:avLst/>
          </a:prstGeom>
        </p:spPr>
        <p:txBody>
          <a:bodyPr wrap="square">
            <a:spAutoFit/>
          </a:bodyPr>
          <a:lstStyle/>
          <a:p>
            <a:r>
              <a:rPr lang="en-US" dirty="0" smtClean="0"/>
              <a:t>Based on this experiment, which of the following should be inferred about cells with </a:t>
            </a:r>
            <a:r>
              <a:rPr lang="en-US" dirty="0" err="1" smtClean="0"/>
              <a:t>semipermeable</a:t>
            </a:r>
            <a:r>
              <a:rPr lang="en-US" dirty="0" smtClean="0"/>
              <a:t> membranes?</a:t>
            </a:r>
          </a:p>
          <a:p>
            <a:pPr marL="651510" indent="-514350">
              <a:buAutoNum type="alphaUcPeriod"/>
            </a:pPr>
            <a:r>
              <a:rPr lang="en-US" dirty="0" smtClean="0"/>
              <a:t>Substances other than water may also cross the cell membrane.</a:t>
            </a:r>
          </a:p>
          <a:p>
            <a:pPr marL="651510" indent="-514350">
              <a:buAutoNum type="alphaUcPeriod"/>
            </a:pPr>
            <a:r>
              <a:rPr lang="en-US" dirty="0" smtClean="0"/>
              <a:t>Substances other than water may block pores in the cell membrane.</a:t>
            </a:r>
          </a:p>
          <a:p>
            <a:pPr marL="651510" indent="-514350">
              <a:buAutoNum type="alphaUcPeriod"/>
            </a:pPr>
            <a:r>
              <a:rPr lang="en-US" dirty="0" smtClean="0"/>
              <a:t>Water enters the cell when placed in environments of high water concentration.</a:t>
            </a:r>
          </a:p>
          <a:p>
            <a:pPr marL="651510" indent="-514350">
              <a:buAutoNum type="alphaUcPeriod"/>
            </a:pPr>
            <a:r>
              <a:rPr lang="en-US" dirty="0" smtClean="0"/>
              <a:t>Water leaves the cell when placed in environments with a low concentration of solutes.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229600" cy="1143000"/>
          </a:xfrm>
        </p:spPr>
        <p:txBody>
          <a:bodyPr/>
          <a:lstStyle/>
          <a:p>
            <a:endParaRPr lang="en-US"/>
          </a:p>
        </p:txBody>
      </p:sp>
      <p:sp>
        <p:nvSpPr>
          <p:cNvPr id="3" name="Content Placeholder 2"/>
          <p:cNvSpPr>
            <a:spLocks noGrp="1"/>
          </p:cNvSpPr>
          <p:nvPr>
            <p:ph idx="1"/>
          </p:nvPr>
        </p:nvSpPr>
        <p:spPr>
          <a:xfrm>
            <a:off x="457200" y="762000"/>
            <a:ext cx="8229600" cy="76200"/>
          </a:xfrm>
        </p:spPr>
        <p:txBody>
          <a:bodyPr>
            <a:normAutofit fontScale="25000" lnSpcReduction="20000"/>
          </a:bodyPr>
          <a:lstStyle/>
          <a:p>
            <a:endParaRPr lang="en-US" dirty="0"/>
          </a:p>
        </p:txBody>
      </p:sp>
      <p:sp>
        <p:nvSpPr>
          <p:cNvPr id="4" name="Rectangle 3"/>
          <p:cNvSpPr/>
          <p:nvPr/>
        </p:nvSpPr>
        <p:spPr>
          <a:xfrm>
            <a:off x="0" y="152400"/>
            <a:ext cx="9296400" cy="707886"/>
          </a:xfrm>
          <a:prstGeom prst="rect">
            <a:avLst/>
          </a:prstGeom>
          <a:noFill/>
        </p:spPr>
        <p:txBody>
          <a:bodyPr wrap="square" lIns="91440" tIns="45720" rIns="91440" bIns="4572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Jokerman" pitchFamily="82" charset="0"/>
              </a:rPr>
              <a:t>Microscopes </a:t>
            </a: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Compound VS Electron</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31746" name="Picture 2" descr="http://www.williamsclass.com/Microscope%20use/Images/JPG%20Images/MicroscopeLabeled.gif"/>
          <p:cNvPicPr>
            <a:picLocks noChangeAspect="1" noChangeArrowheads="1"/>
          </p:cNvPicPr>
          <p:nvPr/>
        </p:nvPicPr>
        <p:blipFill>
          <a:blip r:embed="rId2" cstate="print"/>
          <a:srcRect/>
          <a:stretch>
            <a:fillRect/>
          </a:stretch>
        </p:blipFill>
        <p:spPr bwMode="auto">
          <a:xfrm>
            <a:off x="1371600" y="3048000"/>
            <a:ext cx="2946228" cy="2752726"/>
          </a:xfrm>
          <a:prstGeom prst="rect">
            <a:avLst/>
          </a:prstGeom>
          <a:noFill/>
        </p:spPr>
      </p:pic>
      <p:pic>
        <p:nvPicPr>
          <p:cNvPr id="31748" name="Picture 4" descr="http://www.healthhype.com/wp-content/uploads/staphylococcus_aureus_light_microscope.jpg"/>
          <p:cNvPicPr>
            <a:picLocks noChangeAspect="1" noChangeArrowheads="1"/>
          </p:cNvPicPr>
          <p:nvPr/>
        </p:nvPicPr>
        <p:blipFill>
          <a:blip r:embed="rId3" cstate="print"/>
          <a:srcRect/>
          <a:stretch>
            <a:fillRect/>
          </a:stretch>
        </p:blipFill>
        <p:spPr bwMode="auto">
          <a:xfrm rot="21076762">
            <a:off x="88370" y="5396289"/>
            <a:ext cx="1996891" cy="1317948"/>
          </a:xfrm>
          <a:prstGeom prst="rect">
            <a:avLst/>
          </a:prstGeom>
          <a:noFill/>
        </p:spPr>
      </p:pic>
      <p:pic>
        <p:nvPicPr>
          <p:cNvPr id="31750" name="Picture 6" descr="http://www.healthhype.com/wp-content/uploads/MRSA_electron_microscope.jpg"/>
          <p:cNvPicPr>
            <a:picLocks noChangeAspect="1" noChangeArrowheads="1"/>
          </p:cNvPicPr>
          <p:nvPr/>
        </p:nvPicPr>
        <p:blipFill>
          <a:blip r:embed="rId4" cstate="print"/>
          <a:srcRect/>
          <a:stretch>
            <a:fillRect/>
          </a:stretch>
        </p:blipFill>
        <p:spPr bwMode="auto">
          <a:xfrm>
            <a:off x="4876800" y="3429000"/>
            <a:ext cx="2098339" cy="1609726"/>
          </a:xfrm>
          <a:prstGeom prst="rect">
            <a:avLst/>
          </a:prstGeom>
          <a:noFill/>
        </p:spPr>
      </p:pic>
      <p:pic>
        <p:nvPicPr>
          <p:cNvPr id="31752" name="Picture 8" descr="http://www.nims.go.jp/htm21/MA/tem.jpg"/>
          <p:cNvPicPr>
            <a:picLocks noChangeAspect="1" noChangeArrowheads="1"/>
          </p:cNvPicPr>
          <p:nvPr/>
        </p:nvPicPr>
        <p:blipFill>
          <a:blip r:embed="rId5" cstate="print"/>
          <a:srcRect/>
          <a:stretch>
            <a:fillRect/>
          </a:stretch>
        </p:blipFill>
        <p:spPr bwMode="auto">
          <a:xfrm>
            <a:off x="7239000" y="3048000"/>
            <a:ext cx="1708143" cy="2514600"/>
          </a:xfrm>
          <a:prstGeom prst="rect">
            <a:avLst/>
          </a:prstGeom>
          <a:noFill/>
        </p:spPr>
      </p:pic>
      <p:pic>
        <p:nvPicPr>
          <p:cNvPr id="31756" name="Picture 12" descr="http://img.directindustry.com/images_di/photo-m2/scanning-electron-microscopes-sem-134650.jpg"/>
          <p:cNvPicPr>
            <a:picLocks noChangeAspect="1" noChangeArrowheads="1"/>
          </p:cNvPicPr>
          <p:nvPr/>
        </p:nvPicPr>
        <p:blipFill>
          <a:blip r:embed="rId6" cstate="print"/>
          <a:srcRect/>
          <a:stretch>
            <a:fillRect/>
          </a:stretch>
        </p:blipFill>
        <p:spPr bwMode="auto">
          <a:xfrm>
            <a:off x="3505200" y="914400"/>
            <a:ext cx="2478794" cy="2057400"/>
          </a:xfrm>
          <a:prstGeom prst="rect">
            <a:avLst/>
          </a:prstGeom>
          <a:noFill/>
        </p:spPr>
      </p:pic>
      <p:sp>
        <p:nvSpPr>
          <p:cNvPr id="10" name="Rectangle 9"/>
          <p:cNvSpPr/>
          <p:nvPr/>
        </p:nvSpPr>
        <p:spPr>
          <a:xfrm>
            <a:off x="228600" y="1371600"/>
            <a:ext cx="2895600" cy="1938992"/>
          </a:xfrm>
          <a:prstGeom prst="rect">
            <a:avLst/>
          </a:prstGeom>
        </p:spPr>
        <p:txBody>
          <a:bodyPr wrap="square">
            <a:spAutoFit/>
          </a:bodyPr>
          <a:lstStyle/>
          <a:p>
            <a:r>
              <a:rPr lang="en-US" sz="2000" b="1" u="sng" dirty="0" smtClean="0"/>
              <a:t>Compound Light Microscope</a:t>
            </a:r>
            <a:r>
              <a:rPr lang="en-US" sz="2000" dirty="0" smtClean="0"/>
              <a:t>: uses light to illuminate a specimen that is then magnified by two lenses.</a:t>
            </a:r>
            <a:endParaRPr lang="en-US" sz="2000" dirty="0"/>
          </a:p>
        </p:txBody>
      </p:sp>
      <p:sp>
        <p:nvSpPr>
          <p:cNvPr id="11" name="Rectangle 10"/>
          <p:cNvSpPr/>
          <p:nvPr/>
        </p:nvSpPr>
        <p:spPr>
          <a:xfrm>
            <a:off x="6019800" y="762000"/>
            <a:ext cx="3124200" cy="2554545"/>
          </a:xfrm>
          <a:prstGeom prst="rect">
            <a:avLst/>
          </a:prstGeom>
        </p:spPr>
        <p:txBody>
          <a:bodyPr wrap="square">
            <a:spAutoFit/>
          </a:bodyPr>
          <a:lstStyle/>
          <a:p>
            <a:r>
              <a:rPr lang="en-US" sz="2000" b="1" u="sng" dirty="0" smtClean="0"/>
              <a:t>Scanning Electron Microscope: (SEM)</a:t>
            </a:r>
            <a:r>
              <a:rPr lang="en-US" sz="2000" dirty="0" smtClean="0"/>
              <a:t>produces an enlarged, three-dimensional image of an object by using a beam of electrons rather than light.</a:t>
            </a:r>
            <a:endParaRPr lang="en-US" sz="2000" b="1" u="sng" dirty="0"/>
          </a:p>
        </p:txBody>
      </p:sp>
      <p:sp>
        <p:nvSpPr>
          <p:cNvPr id="12" name="Rectangle 11"/>
          <p:cNvSpPr/>
          <p:nvPr/>
        </p:nvSpPr>
        <p:spPr>
          <a:xfrm>
            <a:off x="4419600" y="5226784"/>
            <a:ext cx="4038600" cy="1631216"/>
          </a:xfrm>
          <a:prstGeom prst="rect">
            <a:avLst/>
          </a:prstGeom>
        </p:spPr>
        <p:txBody>
          <a:bodyPr wrap="square">
            <a:spAutoFit/>
          </a:bodyPr>
          <a:lstStyle/>
          <a:p>
            <a:r>
              <a:rPr lang="en-US" sz="2000" b="1" u="sng" dirty="0" smtClean="0"/>
              <a:t>Transmission Electron Microscope: (TEM)</a:t>
            </a:r>
            <a:r>
              <a:rPr lang="en-US" sz="2000" dirty="0" smtClean="0"/>
              <a:t> transmits a beam of electrons through a very thin slice of specimen and that can magnify up to 200,000 times</a:t>
            </a:r>
            <a:endParaRPr lang="en-US" sz="2000" b="1" u="sng" dirty="0"/>
          </a:p>
        </p:txBody>
      </p:sp>
      <p:sp>
        <p:nvSpPr>
          <p:cNvPr id="13" name="Rectangle 12"/>
          <p:cNvSpPr/>
          <p:nvPr/>
        </p:nvSpPr>
        <p:spPr>
          <a:xfrm>
            <a:off x="838200" y="6488668"/>
            <a:ext cx="2576346" cy="369332"/>
          </a:xfrm>
          <a:prstGeom prst="rect">
            <a:avLst/>
          </a:prstGeom>
        </p:spPr>
        <p:txBody>
          <a:bodyPr wrap="none">
            <a:spAutoFit/>
          </a:bodyPr>
          <a:lstStyle/>
          <a:p>
            <a:r>
              <a:rPr lang="en-US" b="1" dirty="0" smtClean="0"/>
              <a:t>Staphylococcus </a:t>
            </a:r>
            <a:r>
              <a:rPr lang="en-US" b="1" dirty="0" err="1" smtClean="0"/>
              <a:t>aureus</a:t>
            </a:r>
            <a:endParaRPr lang="en-US" b="1" dirty="0"/>
          </a:p>
        </p:txBody>
      </p:sp>
      <p:sp>
        <p:nvSpPr>
          <p:cNvPr id="14" name="Rectangle 13"/>
          <p:cNvSpPr/>
          <p:nvPr/>
        </p:nvSpPr>
        <p:spPr>
          <a:xfrm>
            <a:off x="5029200" y="3657600"/>
            <a:ext cx="902811" cy="369332"/>
          </a:xfrm>
          <a:prstGeom prst="rect">
            <a:avLst/>
          </a:prstGeom>
        </p:spPr>
        <p:txBody>
          <a:bodyPr wrap="none">
            <a:spAutoFit/>
          </a:bodyPr>
          <a:lstStyle/>
          <a:p>
            <a:r>
              <a:rPr lang="en-US" b="1" dirty="0" smtClean="0">
                <a:solidFill>
                  <a:srgbClr val="EAEAEA"/>
                </a:solidFill>
              </a:rPr>
              <a:t>MRSA</a:t>
            </a:r>
            <a:endParaRPr lang="en-US" b="1" dirty="0">
              <a:solidFill>
                <a:srgbClr val="EAEAEA"/>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p>
            <a:endParaRPr lang="en-US" dirty="0"/>
          </a:p>
        </p:txBody>
      </p:sp>
      <p:sp>
        <p:nvSpPr>
          <p:cNvPr id="3" name="Content Placeholder 2"/>
          <p:cNvSpPr>
            <a:spLocks noGrp="1"/>
          </p:cNvSpPr>
          <p:nvPr>
            <p:ph idx="1"/>
          </p:nvPr>
        </p:nvSpPr>
        <p:spPr>
          <a:xfrm>
            <a:off x="457200" y="1143000"/>
            <a:ext cx="4267200" cy="5486400"/>
          </a:xfrm>
        </p:spPr>
        <p:txBody>
          <a:bodyPr>
            <a:normAutofit fontScale="85000" lnSpcReduction="10000"/>
          </a:bodyPr>
          <a:lstStyle/>
          <a:p>
            <a:r>
              <a:rPr lang="en-US" b="1" u="sng" dirty="0" smtClean="0"/>
              <a:t>Theory of Evolution: </a:t>
            </a:r>
            <a:r>
              <a:rPr lang="en-US" dirty="0" smtClean="0"/>
              <a:t>(</a:t>
            </a:r>
            <a:r>
              <a:rPr lang="en-US" b="1" dirty="0" smtClean="0"/>
              <a:t>Darwin</a:t>
            </a:r>
            <a:r>
              <a:rPr lang="en-US" dirty="0" smtClean="0"/>
              <a:t>)A cumulative change in characteristics of organisms or populations over time from generation to generation.</a:t>
            </a:r>
          </a:p>
          <a:p>
            <a:r>
              <a:rPr lang="en-US" b="1" u="sng" dirty="0" smtClean="0"/>
              <a:t>Mendel's Law of Genetics</a:t>
            </a:r>
            <a:r>
              <a:rPr lang="en-US" dirty="0" smtClean="0"/>
              <a:t>: (Law of segregation) states that the pairs of homologous chromosomes separate in meiosis so that only one chromosome from each pair is present in each gamete.</a:t>
            </a:r>
          </a:p>
          <a:p>
            <a:endParaRPr lang="en-US" dirty="0"/>
          </a:p>
        </p:txBody>
      </p:sp>
      <p:sp>
        <p:nvSpPr>
          <p:cNvPr id="4" name="Rectangle 3"/>
          <p:cNvSpPr/>
          <p:nvPr/>
        </p:nvSpPr>
        <p:spPr>
          <a:xfrm>
            <a:off x="0" y="152400"/>
            <a:ext cx="9144000" cy="923330"/>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Theory VS Law</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30722" name="Picture 2" descr="http://www.math.ucla.edu/~tao/finch.jpg"/>
          <p:cNvPicPr>
            <a:picLocks noChangeAspect="1" noChangeArrowheads="1"/>
          </p:cNvPicPr>
          <p:nvPr/>
        </p:nvPicPr>
        <p:blipFill>
          <a:blip r:embed="rId2" cstate="print"/>
          <a:srcRect/>
          <a:stretch>
            <a:fillRect/>
          </a:stretch>
        </p:blipFill>
        <p:spPr bwMode="auto">
          <a:xfrm>
            <a:off x="4648200" y="1066801"/>
            <a:ext cx="4098924" cy="2936542"/>
          </a:xfrm>
          <a:prstGeom prst="rect">
            <a:avLst/>
          </a:prstGeom>
          <a:noFill/>
        </p:spPr>
      </p:pic>
      <p:pic>
        <p:nvPicPr>
          <p:cNvPr id="30724" name="Picture 4" descr="http://wallpapersfun.files.wordpress.com/2011/07/gregormendelexperiment12.jpg"/>
          <p:cNvPicPr>
            <a:picLocks noChangeAspect="1" noChangeArrowheads="1"/>
          </p:cNvPicPr>
          <p:nvPr/>
        </p:nvPicPr>
        <p:blipFill>
          <a:blip r:embed="rId3" cstate="print"/>
          <a:srcRect/>
          <a:stretch>
            <a:fillRect/>
          </a:stretch>
        </p:blipFill>
        <p:spPr bwMode="auto">
          <a:xfrm>
            <a:off x="4634650" y="4191000"/>
            <a:ext cx="4166450" cy="2514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lstStyle/>
          <a:p>
            <a:endParaRPr lang="en-US"/>
          </a:p>
        </p:txBody>
      </p:sp>
      <p:sp>
        <p:nvSpPr>
          <p:cNvPr id="3" name="Content Placeholder 2"/>
          <p:cNvSpPr>
            <a:spLocks noGrp="1"/>
          </p:cNvSpPr>
          <p:nvPr>
            <p:ph idx="1"/>
          </p:nvPr>
        </p:nvSpPr>
        <p:spPr/>
        <p:txBody>
          <a:bodyPr>
            <a:normAutofit/>
          </a:bodyPr>
          <a:lstStyle/>
          <a:p>
            <a:r>
              <a:rPr lang="en-US" b="1" dirty="0" smtClean="0"/>
              <a:t>Cell Theory:</a:t>
            </a:r>
            <a:r>
              <a:rPr lang="en-US" dirty="0" smtClean="0"/>
              <a:t> The theory that states that all living things are made up of one or more living cells, that cells are the basic units of organisms, that each cell in a </a:t>
            </a:r>
            <a:r>
              <a:rPr lang="en-US" dirty="0" err="1" smtClean="0"/>
              <a:t>multicellular</a:t>
            </a:r>
            <a:r>
              <a:rPr lang="en-US" dirty="0" smtClean="0"/>
              <a:t> organism has a specific job, and that cells come only from existing cells.</a:t>
            </a:r>
            <a:endParaRPr lang="en-US" b="1" dirty="0"/>
          </a:p>
        </p:txBody>
      </p:sp>
      <p:sp>
        <p:nvSpPr>
          <p:cNvPr id="4" name="Rectangle 3"/>
          <p:cNvSpPr/>
          <p:nvPr/>
        </p:nvSpPr>
        <p:spPr>
          <a:xfrm>
            <a:off x="0" y="0"/>
            <a:ext cx="9144000" cy="923330"/>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Cell Theory</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65538" name="Picture 2" descr="http://www.xtimeline.com/__UserPic_Large/72968/evt100912184200043.jpg"/>
          <p:cNvPicPr>
            <a:picLocks noChangeAspect="1" noChangeArrowheads="1"/>
          </p:cNvPicPr>
          <p:nvPr/>
        </p:nvPicPr>
        <p:blipFill>
          <a:blip r:embed="rId2" cstate="print"/>
          <a:srcRect/>
          <a:stretch>
            <a:fillRect/>
          </a:stretch>
        </p:blipFill>
        <p:spPr bwMode="auto">
          <a:xfrm>
            <a:off x="3048000" y="4648200"/>
            <a:ext cx="2984362" cy="1952626"/>
          </a:xfrm>
          <a:prstGeom prst="rect">
            <a:avLst/>
          </a:prstGeom>
          <a:noFill/>
        </p:spPr>
      </p:pic>
      <p:pic>
        <p:nvPicPr>
          <p:cNvPr id="65540" name="Picture 4" descr="http://papercastlepress.com/blog/wp-content/uploads/2008/11/cells.jpg"/>
          <p:cNvPicPr>
            <a:picLocks noChangeAspect="1" noChangeArrowheads="1"/>
          </p:cNvPicPr>
          <p:nvPr/>
        </p:nvPicPr>
        <p:blipFill>
          <a:blip r:embed="rId3" cstate="print"/>
          <a:srcRect/>
          <a:stretch>
            <a:fillRect/>
          </a:stretch>
        </p:blipFill>
        <p:spPr bwMode="auto">
          <a:xfrm>
            <a:off x="381000" y="4267200"/>
            <a:ext cx="2540000" cy="1905000"/>
          </a:xfrm>
          <a:prstGeom prst="rect">
            <a:avLst/>
          </a:prstGeom>
          <a:noFill/>
        </p:spPr>
      </p:pic>
      <p:pic>
        <p:nvPicPr>
          <p:cNvPr id="65542" name="Picture 6" descr="http://www.interestings.net/wp-content/uploads/2010/11/1-11.jpg"/>
          <p:cNvPicPr>
            <a:picLocks noChangeAspect="1" noChangeArrowheads="1"/>
          </p:cNvPicPr>
          <p:nvPr/>
        </p:nvPicPr>
        <p:blipFill>
          <a:blip r:embed="rId4" cstate="print"/>
          <a:srcRect/>
          <a:stretch>
            <a:fillRect/>
          </a:stretch>
        </p:blipFill>
        <p:spPr bwMode="auto">
          <a:xfrm>
            <a:off x="6172200" y="4114800"/>
            <a:ext cx="2743200" cy="200568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623560"/>
          </a:xfrm>
        </p:spPr>
        <p:txBody>
          <a:bodyPr>
            <a:normAutofit/>
          </a:bodyPr>
          <a:lstStyle/>
          <a:p>
            <a:pPr>
              <a:buNone/>
            </a:pPr>
            <a:r>
              <a:rPr lang="en-US" b="1" dirty="0" smtClean="0"/>
              <a:t>Sample Item 2</a:t>
            </a:r>
            <a:r>
              <a:rPr lang="en-US" dirty="0" smtClean="0"/>
              <a:t>: The cell theory was first proposed in 1838.  Evidence obtained through additional scientific investigations resulted in the current cell theory.  Which statement describes a component of the original cell theory that was removed because of the new scientific knowledge?</a:t>
            </a:r>
          </a:p>
          <a:p>
            <a:pPr marL="651510" indent="-514350">
              <a:buFont typeface="+mj-lt"/>
              <a:buAutoNum type="alphaUcPeriod"/>
            </a:pPr>
            <a:r>
              <a:rPr lang="en-US" dirty="0" smtClean="0"/>
              <a:t>All living things are made of cells.</a:t>
            </a:r>
          </a:p>
          <a:p>
            <a:pPr marL="651510" indent="-514350">
              <a:buFont typeface="+mj-lt"/>
              <a:buAutoNum type="alphaUcPeriod"/>
            </a:pPr>
            <a:r>
              <a:rPr lang="en-US" dirty="0" smtClean="0"/>
              <a:t>All cells come from other preexisting cells.</a:t>
            </a:r>
          </a:p>
          <a:p>
            <a:pPr marL="651510" indent="-514350">
              <a:buFont typeface="+mj-lt"/>
              <a:buAutoNum type="alphaUcPeriod"/>
            </a:pPr>
            <a:r>
              <a:rPr lang="en-US" dirty="0" smtClean="0"/>
              <a:t>Cells form through spontaneous generations.</a:t>
            </a:r>
          </a:p>
          <a:p>
            <a:pPr marL="651510" indent="-514350">
              <a:buFont typeface="+mj-lt"/>
              <a:buAutoNum type="alphaUcPeriod"/>
            </a:pPr>
            <a:r>
              <a:rPr lang="en-US" dirty="0" smtClean="0"/>
              <a:t>Cells are the basic structural and functional units of life.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6200"/>
          </a:xfrm>
        </p:spPr>
        <p:txBody>
          <a:bodyPr>
            <a:normAutofit fontScale="90000"/>
          </a:bodyPr>
          <a:lstStyle/>
          <a:p>
            <a:endParaRPr lang="en-US" dirty="0"/>
          </a:p>
        </p:txBody>
      </p:sp>
      <p:sp>
        <p:nvSpPr>
          <p:cNvPr id="3" name="Content Placeholder 2"/>
          <p:cNvSpPr>
            <a:spLocks noGrp="1"/>
          </p:cNvSpPr>
          <p:nvPr>
            <p:ph idx="1"/>
          </p:nvPr>
        </p:nvSpPr>
        <p:spPr>
          <a:xfrm>
            <a:off x="3810000" y="6400800"/>
            <a:ext cx="4800600" cy="213360"/>
          </a:xfrm>
        </p:spPr>
        <p:txBody>
          <a:bodyPr>
            <a:normAutofit fontScale="32500" lnSpcReduction="20000"/>
          </a:bodyPr>
          <a:lstStyle/>
          <a:p>
            <a:pPr>
              <a:buNone/>
            </a:pPr>
            <a:endParaRPr lang="en-US" dirty="0"/>
          </a:p>
        </p:txBody>
      </p:sp>
      <p:sp>
        <p:nvSpPr>
          <p:cNvPr id="4" name="Rectangle 3"/>
          <p:cNvSpPr/>
          <p:nvPr/>
        </p:nvSpPr>
        <p:spPr>
          <a:xfrm>
            <a:off x="0" y="0"/>
            <a:ext cx="9144000" cy="923330"/>
          </a:xfrm>
          <a:prstGeom prst="rect">
            <a:avLst/>
          </a:prstGeom>
          <a:noFill/>
        </p:spPr>
        <p:txBody>
          <a:bodyPr wrap="squar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Jokerman" pitchFamily="82" charset="0"/>
              </a:rPr>
              <a:t>Plant Cell </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rPr>
              <a:t>VS </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Jokerman" pitchFamily="82" charset="0"/>
              </a:rPr>
              <a:t>Animal Cell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Jokerman" pitchFamily="82" charset="0"/>
            </a:endParaRPr>
          </a:p>
        </p:txBody>
      </p:sp>
      <p:pic>
        <p:nvPicPr>
          <p:cNvPr id="28674" name="Picture 2" descr="http://www.phschool.com/science/biology_place/biocoach/images/cells/dualcelA.jpg"/>
          <p:cNvPicPr>
            <a:picLocks noChangeAspect="1" noChangeArrowheads="1"/>
          </p:cNvPicPr>
          <p:nvPr/>
        </p:nvPicPr>
        <p:blipFill>
          <a:blip r:embed="rId2" cstate="print"/>
          <a:srcRect/>
          <a:stretch>
            <a:fillRect/>
          </a:stretch>
        </p:blipFill>
        <p:spPr bwMode="auto">
          <a:xfrm>
            <a:off x="0" y="838200"/>
            <a:ext cx="9144000" cy="5334000"/>
          </a:xfrm>
          <a:prstGeom prst="rect">
            <a:avLst/>
          </a:prstGeom>
          <a:noFill/>
        </p:spPr>
      </p:pic>
      <p:sp>
        <p:nvSpPr>
          <p:cNvPr id="6" name="Rectangle 5"/>
          <p:cNvSpPr/>
          <p:nvPr/>
        </p:nvSpPr>
        <p:spPr>
          <a:xfrm>
            <a:off x="6553200" y="6172200"/>
            <a:ext cx="1358064" cy="369332"/>
          </a:xfrm>
          <a:prstGeom prst="rect">
            <a:avLst/>
          </a:prstGeom>
        </p:spPr>
        <p:txBody>
          <a:bodyPr wrap="none">
            <a:spAutoFit/>
          </a:bodyPr>
          <a:lstStyle/>
          <a:p>
            <a:pPr>
              <a:buNone/>
            </a:pPr>
            <a:r>
              <a:rPr lang="en-US" dirty="0" smtClean="0"/>
              <a:t>Animal cell</a:t>
            </a:r>
            <a:endParaRPr lang="en-US" dirty="0"/>
          </a:p>
        </p:txBody>
      </p:sp>
      <p:sp>
        <p:nvSpPr>
          <p:cNvPr id="7" name="Rectangle 6"/>
          <p:cNvSpPr/>
          <p:nvPr/>
        </p:nvSpPr>
        <p:spPr>
          <a:xfrm>
            <a:off x="1219200" y="6172200"/>
            <a:ext cx="1122423" cy="369332"/>
          </a:xfrm>
          <a:prstGeom prst="rect">
            <a:avLst/>
          </a:prstGeom>
        </p:spPr>
        <p:txBody>
          <a:bodyPr wrap="none">
            <a:spAutoFit/>
          </a:bodyPr>
          <a:lstStyle/>
          <a:p>
            <a:pPr>
              <a:buNone/>
            </a:pPr>
            <a:r>
              <a:rPr lang="en-US" dirty="0" smtClean="0"/>
              <a:t>Plant cell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2226" name="Picture 2" descr="http://www.animalcute.net/wp-content/uploads/2011/11/Animal-Cell-Organelle-Functions1.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rgbClr val="000000"/>
      </a:dk1>
      <a:lt1>
        <a:srgbClr val="000000"/>
      </a:lt1>
      <a:dk2>
        <a:srgbClr val="F2B800"/>
      </a:dk2>
      <a:lt2>
        <a:srgbClr val="F2B800"/>
      </a:lt2>
      <a:accent1>
        <a:srgbClr val="000000"/>
      </a:accent1>
      <a:accent2>
        <a:srgbClr val="002060"/>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TotalTime>
  <Words>946</Words>
  <Application>Microsoft Office PowerPoint</Application>
  <PresentationFormat>On-screen Show (4:3)</PresentationFormat>
  <Paragraphs>85</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Melissa</dc:creator>
  <cp:lastModifiedBy>Melissa</cp:lastModifiedBy>
  <cp:revision>1</cp:revision>
  <dcterms:created xsi:type="dcterms:W3CDTF">2012-04-25T03:20:13Z</dcterms:created>
  <dcterms:modified xsi:type="dcterms:W3CDTF">2012-04-25T03:22:28Z</dcterms:modified>
</cp:coreProperties>
</file>