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CF2BD-CACD-4CC9-AF78-149CFFDC563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9F74F-1E48-401B-A433-ED6DCECF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9F74F-1E48-401B-A433-ED6DCECFA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D126CE-659F-4D5D-99D5-96C0908E2AC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979441-F8AC-434B-8F45-DBB6A0F80D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DkiRw1PdU&amp;feature=rel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851648" cy="18288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 </a:t>
            </a:r>
            <a:r>
              <a:rPr lang="en-US" u="sng" dirty="0" smtClean="0"/>
              <a:t>Covalent bonds </a:t>
            </a:r>
            <a:r>
              <a:rPr lang="en-US" dirty="0" smtClean="0"/>
              <a:t>will form between the adjacent nucleotides.</a:t>
            </a:r>
          </a:p>
          <a:p>
            <a:pPr lvl="1"/>
            <a:r>
              <a:rPr lang="en-US" dirty="0" smtClean="0"/>
              <a:t>They will also form between the </a:t>
            </a:r>
            <a:r>
              <a:rPr lang="en-US" u="sng" dirty="0" smtClean="0"/>
              <a:t>sugar of 1 nucleotide and the phosphate of the next nucleotide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6" name="Picture 4" descr="http://intranet.canacad.ac.jp:3445/BiologyIBHL1/admin/image.html?imageid=149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43324"/>
            <a:ext cx="3086100" cy="3114676"/>
          </a:xfrm>
          <a:prstGeom prst="rect">
            <a:avLst/>
          </a:prstGeom>
          <a:noFill/>
        </p:spPr>
      </p:pic>
      <p:pic>
        <p:nvPicPr>
          <p:cNvPr id="8198" name="Picture 6" descr="http://www.biologyreference.com/images/biol_03_img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54028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 </a:t>
            </a:r>
            <a:r>
              <a:rPr lang="en-US" u="sng" dirty="0" smtClean="0"/>
              <a:t>Hydrogen bonds</a:t>
            </a:r>
            <a:r>
              <a:rPr lang="en-US" dirty="0" smtClean="0"/>
              <a:t> form between the complementary bases on the new and original strands.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67025"/>
            <a:ext cx="6438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u="sng" dirty="0" smtClean="0"/>
              <a:t>DNA Polymerases </a:t>
            </a:r>
            <a:r>
              <a:rPr lang="en-US" dirty="0" smtClean="0"/>
              <a:t>finish replicating the DNA and fall off.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sides</a:t>
            </a:r>
            <a:r>
              <a:rPr lang="en-US" dirty="0" smtClean="0"/>
              <a:t> of each new DNA strand have formed. </a:t>
            </a:r>
          </a:p>
          <a:p>
            <a:r>
              <a:rPr lang="en-US" dirty="0" smtClean="0"/>
              <a:t>There are now </a:t>
            </a:r>
            <a:r>
              <a:rPr lang="en-US" u="sng" dirty="0" smtClean="0"/>
              <a:t>2</a:t>
            </a:r>
            <a:r>
              <a:rPr lang="en-US" dirty="0" smtClean="0"/>
              <a:t> complete and </a:t>
            </a:r>
            <a:r>
              <a:rPr lang="en-US" u="sng" dirty="0" smtClean="0"/>
              <a:t>identical</a:t>
            </a:r>
            <a:r>
              <a:rPr lang="en-US" dirty="0" smtClean="0"/>
              <a:t> DNA ladders.</a:t>
            </a:r>
          </a:p>
          <a:p>
            <a:r>
              <a:rPr lang="en-US" dirty="0" smtClean="0"/>
              <a:t>Each new molecule contains one strand of </a:t>
            </a:r>
            <a:r>
              <a:rPr lang="en-US" u="sng" dirty="0" smtClean="0"/>
              <a:t>original</a:t>
            </a:r>
            <a:r>
              <a:rPr lang="en-US" dirty="0" smtClean="0"/>
              <a:t> DNA and one new strands.</a:t>
            </a:r>
          </a:p>
          <a:p>
            <a:pPr lvl="1"/>
            <a:r>
              <a:rPr lang="en-US" dirty="0" smtClean="0"/>
              <a:t>(Original strand = </a:t>
            </a:r>
            <a:r>
              <a:rPr lang="en-US" u="sng" dirty="0" smtClean="0"/>
              <a:t>template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Semi-Conservative</a:t>
            </a:r>
            <a:r>
              <a:rPr lang="en-US" dirty="0" smtClean="0"/>
              <a:t> replication – each new DNA molecule has kept or conserved one of the 2 original strands. (Picture 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2819400" cy="43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rpdp.net/sciencetips_v2/images/L12A1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94460"/>
            <a:ext cx="4095238" cy="6163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DNA synthesis occurs in different </a:t>
            </a:r>
            <a:r>
              <a:rPr lang="en-US" u="sng" dirty="0" smtClean="0"/>
              <a:t>directions</a:t>
            </a:r>
            <a:r>
              <a:rPr lang="en-US" dirty="0" smtClean="0"/>
              <a:t> at the </a:t>
            </a:r>
            <a:r>
              <a:rPr lang="en-US" u="sng" dirty="0" smtClean="0"/>
              <a:t>replication fork</a:t>
            </a:r>
            <a:r>
              <a:rPr lang="en-US" dirty="0" smtClean="0"/>
              <a:t>.  The enzyme, </a:t>
            </a:r>
            <a:r>
              <a:rPr lang="en-US" u="sng" dirty="0" smtClean="0"/>
              <a:t>DNA </a:t>
            </a:r>
            <a:r>
              <a:rPr lang="en-US" u="sng" dirty="0" err="1" smtClean="0"/>
              <a:t>ligase</a:t>
            </a:r>
            <a:r>
              <a:rPr lang="en-US" dirty="0" smtClean="0"/>
              <a:t>, pulls the gap inward later.</a:t>
            </a:r>
          </a:p>
          <a:p>
            <a:r>
              <a:rPr lang="en-US" dirty="0" smtClean="0"/>
              <a:t>Ex.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to opening a backpack from the middle.</a:t>
            </a:r>
          </a:p>
          <a:p>
            <a:r>
              <a:rPr lang="en-US" u="sng" dirty="0" smtClean="0"/>
              <a:t>After replication, Prophase begins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ttp://ridge.icu.ac.jp/biobk/10_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201920" cy="24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vusd.org/hp_images/1752/D23456-Replication%20Bubb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Prokaryotic VS Eukaryotic Replication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Prokaryotic</a:t>
                      </a:r>
                      <a:r>
                        <a:rPr lang="en-US" baseline="0" dirty="0" smtClean="0"/>
                        <a:t> Replication</a:t>
                      </a:r>
                    </a:p>
                    <a:p>
                      <a:r>
                        <a:rPr lang="en-US" baseline="0" dirty="0" smtClean="0"/>
                        <a:t> (Binary Fission)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 Replication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1 Circular Chromosome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Each Chromosome is long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 Replication begins at 1 place of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 Replication</a:t>
                      </a:r>
                      <a:r>
                        <a:rPr lang="en-US" baseline="0" dirty="0" smtClean="0"/>
                        <a:t> begins at many 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 DNA</a:t>
                      </a:r>
                      <a:r>
                        <a:rPr lang="en-US" baseline="0" dirty="0" smtClean="0"/>
                        <a:t> polymerase adds 50 nucleotides per stand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AutoShape 2" descr="http://t3.gstatic.com/images?q=tbn:ANd9GcQME3xAjtZjRMu4k9qk9iHE3q15-ca5E4kGBgDDPmwQTwHUOgwp0Ldw6px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biology.kenyon.edu/courses/biol114/Chap01/bact-ch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4038600" cy="3352800"/>
          </a:xfrm>
          <a:prstGeom prst="rect">
            <a:avLst/>
          </a:prstGeom>
          <a:noFill/>
        </p:spPr>
      </p:pic>
      <p:pic>
        <p:nvPicPr>
          <p:cNvPr id="8" name="Picture 7" descr="http://iweb.tntech.edu/elmorgan/Biol_1110_Honors/chromosom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5203"/>
            <a:ext cx="4572000" cy="33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http://www.youtube.com/watch?v=zdDkiRw1PdU&amp;feature=related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by which DNA is copied in a cell before a cell divides by </a:t>
            </a:r>
            <a:r>
              <a:rPr lang="en-US" u="sng" dirty="0" smtClean="0"/>
              <a:t>mitosis, meiosis, or binary fission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static.ddmcdn.com/gif/dna-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Nucleus of cell – Chromosomes</a:t>
            </a:r>
          </a:p>
        </p:txBody>
      </p:sp>
      <p:pic>
        <p:nvPicPr>
          <p:cNvPr id="12290" name="Picture 2" descr="http://www.lifelength.com/img/ilus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– </a:t>
            </a:r>
            <a:r>
              <a:rPr lang="en-US" dirty="0" err="1" smtClean="0"/>
              <a:t>Interphase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(S Phase)</a:t>
            </a:r>
          </a:p>
          <a:p>
            <a:r>
              <a:rPr lang="en-US" dirty="0" smtClean="0"/>
              <a:t>Meiosis – Meiosis 1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Interphase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1266" name="Picture 2" descr="http://rpdp.net/sciencetips_v2/images/l12d2/fig4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939"/>
            <a:ext cx="5181600" cy="586706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genetic information can be in new cells (offspring cells)</a:t>
            </a:r>
          </a:p>
          <a:p>
            <a:endParaRPr lang="en-US" dirty="0"/>
          </a:p>
        </p:txBody>
      </p:sp>
      <p:pic>
        <p:nvPicPr>
          <p:cNvPr id="10242" name="Picture 2" descr="http://www.synapses.co.uk/genetics/celldi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4144661" cy="1666876"/>
          </a:xfrm>
          <a:prstGeom prst="rect">
            <a:avLst/>
          </a:prstGeom>
          <a:noFill/>
        </p:spPr>
      </p:pic>
      <p:pic>
        <p:nvPicPr>
          <p:cNvPr id="10244" name="Picture 4" descr="http://micro.magnet.fsu.edu/micro/gallery/mitosis/daugh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657725" cy="2762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100">
            <a:off x="0" y="1752600"/>
            <a:ext cx="914400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molecule before copying begins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1752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cyberbrethren.com/wp-content/uploads/2011/02/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267075" cy="39942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89120"/>
          </a:xfrm>
        </p:spPr>
        <p:txBody>
          <a:bodyPr/>
          <a:lstStyle/>
          <a:p>
            <a:r>
              <a:rPr lang="en-US" dirty="0" smtClean="0"/>
              <a:t>An enzyme, </a:t>
            </a:r>
            <a:r>
              <a:rPr lang="en-US" u="sng" dirty="0" err="1" smtClean="0"/>
              <a:t>helicase</a:t>
            </a:r>
            <a:r>
              <a:rPr lang="en-US" dirty="0" smtClean="0"/>
              <a:t>, breaks the bonds between the complementary base pairs (A-T and C-G) and “unzips” the DNA molecule.</a:t>
            </a:r>
          </a:p>
          <a:p>
            <a:r>
              <a:rPr lang="en-US" dirty="0" smtClean="0"/>
              <a:t>The Y shaped region that results when 2 strands separate is called a </a:t>
            </a:r>
            <a:r>
              <a:rPr lang="en-US" u="sng" dirty="0" smtClean="0"/>
              <a:t>replication fork.</a:t>
            </a:r>
            <a:endParaRPr lang="en-US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9925"/>
            <a:ext cx="5753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://biology-forums.com/gallery/10192_13_10_11_9_00_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276601"/>
            <a:ext cx="314325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A. Enzymes called </a:t>
            </a:r>
            <a:r>
              <a:rPr lang="en-US" u="sng" dirty="0" smtClean="0"/>
              <a:t>DNA Polymerases </a:t>
            </a:r>
            <a:r>
              <a:rPr lang="en-US" dirty="0" smtClean="0"/>
              <a:t>add complementary nucleotides to each of the original strands (“</a:t>
            </a:r>
            <a:r>
              <a:rPr lang="en-US" u="sng" dirty="0" smtClean="0"/>
              <a:t>Junk DNA</a:t>
            </a:r>
            <a:r>
              <a:rPr lang="en-US" dirty="0" smtClean="0"/>
              <a:t>” floats freely in the nucleus).</a:t>
            </a:r>
          </a:p>
          <a:p>
            <a:pPr lvl="1"/>
            <a:r>
              <a:rPr lang="en-US" dirty="0" smtClean="0"/>
              <a:t>The order of base pairs in the new double helix </a:t>
            </a:r>
            <a:r>
              <a:rPr lang="en-US" u="sng" dirty="0" smtClean="0"/>
              <a:t>exactly matches the order in the original DNA helix.</a:t>
            </a:r>
            <a:endParaRPr lang="en-US" u="sng" dirty="0"/>
          </a:p>
        </p:txBody>
      </p:sp>
      <p:pic>
        <p:nvPicPr>
          <p:cNvPr id="2050" name="Picture 2" descr="http://www.opencollege.com/simsim/php/ResourceManager.php?cmd=get_ss&amp;catID=1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96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394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DNA Replication</vt:lpstr>
      <vt:lpstr>DNA Replication</vt:lpstr>
      <vt:lpstr>Where? </vt:lpstr>
      <vt:lpstr>When?</vt:lpstr>
      <vt:lpstr>Why?</vt:lpstr>
      <vt:lpstr>Steps of DNA Replication</vt:lpstr>
      <vt:lpstr>Step 1</vt:lpstr>
      <vt:lpstr>Step 2</vt:lpstr>
      <vt:lpstr>Step 3</vt:lpstr>
      <vt:lpstr>Step 3 (cont.)</vt:lpstr>
      <vt:lpstr>Step 3 (cont.)</vt:lpstr>
      <vt:lpstr>Step 4</vt:lpstr>
      <vt:lpstr>Step 4</vt:lpstr>
      <vt:lpstr>DNA Synthesis</vt:lpstr>
      <vt:lpstr>Prokaryotic VS Eukaryotic Replication</vt:lpstr>
      <vt:lpstr>Video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Melissa</dc:creator>
  <cp:lastModifiedBy>Melissa K. Bozeman</cp:lastModifiedBy>
  <cp:revision>8</cp:revision>
  <dcterms:created xsi:type="dcterms:W3CDTF">2012-02-06T15:58:30Z</dcterms:created>
  <dcterms:modified xsi:type="dcterms:W3CDTF">2012-02-06T20:12:42Z</dcterms:modified>
</cp:coreProperties>
</file>