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7"/>
  </p:handoutMasterIdLst>
  <p:sldIdLst>
    <p:sldId id="256" r:id="rId2"/>
    <p:sldId id="266" r:id="rId3"/>
    <p:sldId id="257" r:id="rId4"/>
    <p:sldId id="259" r:id="rId5"/>
    <p:sldId id="275" r:id="rId6"/>
    <p:sldId id="276" r:id="rId7"/>
    <p:sldId id="277" r:id="rId8"/>
    <p:sldId id="278" r:id="rId9"/>
    <p:sldId id="258" r:id="rId10"/>
    <p:sldId id="279" r:id="rId11"/>
    <p:sldId id="280" r:id="rId12"/>
    <p:sldId id="281" r:id="rId13"/>
    <p:sldId id="282" r:id="rId14"/>
    <p:sldId id="283" r:id="rId15"/>
    <p:sldId id="260" r:id="rId16"/>
    <p:sldId id="262" r:id="rId17"/>
    <p:sldId id="263" r:id="rId18"/>
    <p:sldId id="264" r:id="rId19"/>
    <p:sldId id="265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C418E-C57B-49E6-A3CA-6F74114FACDF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1BFAB-6325-4886-973A-4DFA22012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7FF6F6-2A4F-4459-8775-22FFED662FC8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5FD165-0EB8-4BE2-97AF-1D7BACFA3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7FF6F6-2A4F-4459-8775-22FFED662FC8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FD165-0EB8-4BE2-97AF-1D7BACFA3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7FF6F6-2A4F-4459-8775-22FFED662FC8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FD165-0EB8-4BE2-97AF-1D7BACFA3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7FF6F6-2A4F-4459-8775-22FFED662FC8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FD165-0EB8-4BE2-97AF-1D7BACFA36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7FF6F6-2A4F-4459-8775-22FFED662FC8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FD165-0EB8-4BE2-97AF-1D7BACFA36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7FF6F6-2A4F-4459-8775-22FFED662FC8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FD165-0EB8-4BE2-97AF-1D7BACFA36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7FF6F6-2A4F-4459-8775-22FFED662FC8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FD165-0EB8-4BE2-97AF-1D7BACFA3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7FF6F6-2A4F-4459-8775-22FFED662FC8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FD165-0EB8-4BE2-97AF-1D7BACFA36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7FF6F6-2A4F-4459-8775-22FFED662FC8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FD165-0EB8-4BE2-97AF-1D7BACFA3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F7FF6F6-2A4F-4459-8775-22FFED662FC8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FD165-0EB8-4BE2-97AF-1D7BACFA3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7FF6F6-2A4F-4459-8775-22FFED662FC8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5FD165-0EB8-4BE2-97AF-1D7BACFA36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7FF6F6-2A4F-4459-8775-22FFED662FC8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45FD165-0EB8-4BE2-97AF-1D7BACFA3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4kids.com/files/elements/002_speak.html" TargetMode="External"/><Relationship Id="rId2" Type="http://schemas.openxmlformats.org/officeDocument/2006/relationships/hyperlink" Target="http://www.chem4kids.com/files/elements/001_speak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Melissa\Downloads\Alkali%20Metals%20Explosive%20reactions.mpg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elissa\Downloads\Meet%20the%20Elements%20-%20They%20Might%20Be%20Giants(2).m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1335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Developing of the Periodic Table and Classifying its Elements.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1A and 2A and H and He</a:t>
            </a:r>
          </a:p>
          <a:p>
            <a:r>
              <a:rPr lang="en-US" dirty="0" smtClean="0"/>
              <a:t>Group 1A only holds 1 valence electron.</a:t>
            </a:r>
          </a:p>
          <a:p>
            <a:r>
              <a:rPr lang="en-US" dirty="0" smtClean="0"/>
              <a:t>Group 2A only holds 2 valence electrons.</a:t>
            </a:r>
          </a:p>
          <a:p>
            <a:r>
              <a:rPr lang="en-US" dirty="0" smtClean="0"/>
              <a:t>S </a:t>
            </a:r>
            <a:r>
              <a:rPr lang="en-US" dirty="0" err="1" smtClean="0"/>
              <a:t>orbitals</a:t>
            </a:r>
            <a:r>
              <a:rPr lang="en-US" dirty="0" smtClean="0"/>
              <a:t> only hold 2 electrons so it only spans to two groups.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S-block elements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3A through 8A.</a:t>
            </a:r>
          </a:p>
          <a:p>
            <a:r>
              <a:rPr lang="en-US" dirty="0" smtClean="0"/>
              <a:t>Spans to six groups because the p orbital can hold a max of 6 electrons.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P-block elements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the transition metals and is the largest of the blocks.</a:t>
            </a:r>
          </a:p>
          <a:p>
            <a:r>
              <a:rPr lang="en-US" dirty="0" smtClean="0"/>
              <a:t>Energy level = n-1</a:t>
            </a:r>
          </a:p>
          <a:p>
            <a:pPr lvl="1"/>
            <a:r>
              <a:rPr lang="en-US" dirty="0" smtClean="0"/>
              <a:t>Example Ni [</a:t>
            </a:r>
            <a:r>
              <a:rPr lang="en-US" dirty="0" err="1" smtClean="0"/>
              <a:t>Ar</a:t>
            </a:r>
            <a:r>
              <a:rPr lang="en-US" dirty="0" smtClean="0"/>
              <a:t>]4s13d8</a:t>
            </a:r>
          </a:p>
          <a:p>
            <a:pPr lvl="1"/>
            <a:r>
              <a:rPr lang="en-US" dirty="0" smtClean="0"/>
              <a:t> is in energy level n=4</a:t>
            </a:r>
          </a:p>
          <a:p>
            <a:pPr lvl="1"/>
            <a:r>
              <a:rPr lang="en-US" dirty="0" smtClean="0"/>
              <a:t>D </a:t>
            </a:r>
            <a:r>
              <a:rPr lang="en-US" dirty="0" err="1" smtClean="0"/>
              <a:t>orbitals</a:t>
            </a:r>
            <a:r>
              <a:rPr lang="en-US" dirty="0" smtClean="0"/>
              <a:t> are n-1 = 3</a:t>
            </a:r>
          </a:p>
          <a:p>
            <a:r>
              <a:rPr lang="en-US" dirty="0" smtClean="0"/>
              <a:t>Five d </a:t>
            </a:r>
            <a:r>
              <a:rPr lang="en-US" dirty="0" err="1" smtClean="0"/>
              <a:t>orbitals</a:t>
            </a:r>
            <a:r>
              <a:rPr lang="en-US" dirty="0" smtClean="0"/>
              <a:t> can hold a total of 10 electrons, so it is 10 groups.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D-block elements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Inner transition metals</a:t>
            </a:r>
          </a:p>
          <a:p>
            <a:r>
              <a:rPr lang="en-US" dirty="0" smtClean="0"/>
              <a:t>Filled or partially filled s orbital and 4f and 5f</a:t>
            </a:r>
          </a:p>
          <a:p>
            <a:r>
              <a:rPr lang="en-US" dirty="0" smtClean="0"/>
              <a:t>Don’t fill up </a:t>
            </a:r>
            <a:r>
              <a:rPr lang="en-US" dirty="0" err="1" smtClean="0"/>
              <a:t>orbitals</a:t>
            </a:r>
            <a:r>
              <a:rPr lang="en-US" dirty="0" smtClean="0"/>
              <a:t> in a predictable manner.</a:t>
            </a:r>
          </a:p>
          <a:p>
            <a:r>
              <a:rPr lang="en-US" dirty="0" smtClean="0"/>
              <a:t>7 </a:t>
            </a:r>
            <a:r>
              <a:rPr lang="en-US" dirty="0" err="1" smtClean="0"/>
              <a:t>orbitals</a:t>
            </a:r>
            <a:r>
              <a:rPr lang="en-US" dirty="0" smtClean="0"/>
              <a:t> holding a max of 14 electrons, there are 14 columns.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F-block elements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organize our periodic table.</a:t>
            </a:r>
          </a:p>
          <a:p>
            <a:r>
              <a:rPr lang="en-US" dirty="0" smtClean="0"/>
              <a:t>Period 1 = s blocks</a:t>
            </a:r>
          </a:p>
          <a:p>
            <a:r>
              <a:rPr lang="en-US" dirty="0" smtClean="0"/>
              <a:t>Periods 2, 3 = s and p blocks</a:t>
            </a:r>
          </a:p>
          <a:p>
            <a:r>
              <a:rPr lang="en-US" dirty="0" smtClean="0"/>
              <a:t>Periods 4,5 = s, p, d blocks</a:t>
            </a:r>
          </a:p>
          <a:p>
            <a:r>
              <a:rPr lang="en-US" dirty="0" smtClean="0"/>
              <a:t>Periods 6, 7 = s, p, d, f blocks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the blocks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325" y="3810000"/>
            <a:ext cx="42576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Hydrogen</a:t>
            </a:r>
            <a:r>
              <a:rPr lang="en-US" dirty="0" smtClean="0"/>
              <a:t> can have the talents and electrons of two groups, one and seven. </a:t>
            </a:r>
          </a:p>
          <a:p>
            <a:r>
              <a:rPr lang="en-US" dirty="0" smtClean="0">
                <a:hlinkClick r:id="rId3"/>
              </a:rPr>
              <a:t>Helium</a:t>
            </a:r>
            <a:r>
              <a:rPr lang="en-US" dirty="0" smtClean="0"/>
              <a:t> can only have two electrons in its outer shell. </a:t>
            </a:r>
          </a:p>
          <a:p>
            <a:r>
              <a:rPr lang="en-US" dirty="0" smtClean="0"/>
              <a:t>The elements in the center section are called transition elements. They have special electron rules.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exceptions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114800"/>
            <a:ext cx="4800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Grouped together by chemical properties, usually in columns and also series.</a:t>
            </a:r>
          </a:p>
          <a:p>
            <a:r>
              <a:rPr lang="en-US" dirty="0" smtClean="0"/>
              <a:t>Similar physical and chemical properties, such as:</a:t>
            </a:r>
          </a:p>
          <a:p>
            <a:pPr lvl="1"/>
            <a:r>
              <a:rPr lang="en-US" dirty="0" smtClean="0"/>
              <a:t>Melting Point</a:t>
            </a:r>
          </a:p>
          <a:p>
            <a:pPr lvl="1"/>
            <a:r>
              <a:rPr lang="en-US" dirty="0" smtClean="0"/>
              <a:t>Boiling Point</a:t>
            </a:r>
          </a:p>
          <a:p>
            <a:pPr lvl="1"/>
            <a:r>
              <a:rPr lang="en-US" dirty="0" smtClean="0"/>
              <a:t>Valence</a:t>
            </a:r>
          </a:p>
          <a:p>
            <a:pPr lvl="1"/>
            <a:r>
              <a:rPr lang="en-US" dirty="0" smtClean="0"/>
              <a:t>Reactivity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124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are categorized with an A or a B</a:t>
            </a:r>
          </a:p>
          <a:p>
            <a:r>
              <a:rPr lang="en-US" dirty="0" smtClean="0"/>
              <a:t>1A through 8A are the “main group” or </a:t>
            </a:r>
            <a:r>
              <a:rPr lang="en-US" b="1" dirty="0" smtClean="0"/>
              <a:t>representative elements </a:t>
            </a:r>
            <a:r>
              <a:rPr lang="en-US" dirty="0" smtClean="0"/>
              <a:t>because they posses a wide range of chemical and physical properties.</a:t>
            </a:r>
          </a:p>
          <a:p>
            <a:r>
              <a:rPr lang="en-US" dirty="0" smtClean="0"/>
              <a:t>1B through 8B are </a:t>
            </a:r>
            <a:r>
              <a:rPr lang="en-US" b="1" dirty="0" smtClean="0"/>
              <a:t>transition elements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/>
          <a:lstStyle/>
          <a:p>
            <a:r>
              <a:rPr lang="en-US" b="1" dirty="0" smtClean="0"/>
              <a:t>Metals-</a:t>
            </a:r>
            <a:r>
              <a:rPr lang="en-US" dirty="0" smtClean="0"/>
              <a:t> elements that are generally shiny when smooth and clean, solid at room temperature, and good conductors of heat and electricity.</a:t>
            </a:r>
          </a:p>
          <a:p>
            <a:r>
              <a:rPr lang="en-US" dirty="0" smtClean="0"/>
              <a:t>Most are malleable and ductile, meaning that they can be pounded into thin sheets and drawn into wires.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Metals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5516" y="4191000"/>
            <a:ext cx="509813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412848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 Metals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reactive!  Why?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Alkali Metals in Water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57200" y="1295400"/>
            <a:ext cx="4040188" cy="3941763"/>
          </a:xfrm>
        </p:spPr>
        <p:txBody>
          <a:bodyPr/>
          <a:lstStyle/>
          <a:p>
            <a:r>
              <a:rPr lang="en-US" dirty="0" smtClean="0"/>
              <a:t>The group 1A (except H) on the left side of the periodic table.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146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lkali Metals Explosive reactions.mpg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752600"/>
            <a:ext cx="4193646" cy="3145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Meet the Elements</a:t>
            </a:r>
            <a:endParaRPr lang="en-US" dirty="0"/>
          </a:p>
        </p:txBody>
      </p:sp>
      <p:pic>
        <p:nvPicPr>
          <p:cNvPr id="9" name="Meet the Elements - They Might Be Giants(2)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457325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2A elements</a:t>
            </a:r>
          </a:p>
          <a:p>
            <a:r>
              <a:rPr lang="en-US" dirty="0" smtClean="0"/>
              <a:t>Each has 2 electrons in it’s outer shell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Alkaline Earth Metals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0480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Able to put more than 8 electrons in their 2</a:t>
            </a:r>
            <a:r>
              <a:rPr lang="en-US" baseline="30000" dirty="0" smtClean="0"/>
              <a:t>nd</a:t>
            </a:r>
            <a:r>
              <a:rPr lang="en-US" dirty="0" smtClean="0"/>
              <a:t> to last shell.</a:t>
            </a:r>
          </a:p>
          <a:p>
            <a:pPr lvl="1"/>
            <a:r>
              <a:rPr lang="en-US" dirty="0" smtClean="0"/>
              <a:t>Up to 32 electrons</a:t>
            </a:r>
          </a:p>
          <a:p>
            <a:r>
              <a:rPr lang="en-US" dirty="0" smtClean="0"/>
              <a:t>Can bond with their two outer </a:t>
            </a:r>
            <a:r>
              <a:rPr lang="en-US" dirty="0" err="1" smtClean="0"/>
              <a:t>orbitals</a:t>
            </a:r>
            <a:r>
              <a:rPr lang="en-US" dirty="0" smtClean="0"/>
              <a:t> in a variety of shapes.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elements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4099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0386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type of group B element that is contained in the d-block of the periodic table and, with some exceptions.</a:t>
            </a:r>
          </a:p>
          <a:p>
            <a:r>
              <a:rPr lang="en-US" dirty="0" smtClean="0"/>
              <a:t>All radioactive, some not found in nature.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metals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79095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type of group B element that is contained in the f-block of the periodic table and is characterized by a filled outermost s orbital, and a filled or partially filled 4f and 5f orbital.</a:t>
            </a:r>
          </a:p>
          <a:p>
            <a:r>
              <a:rPr lang="en-US" dirty="0" smtClean="0"/>
              <a:t>Only found in nature.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Transition Metals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3528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Elements that are generally gases or brittle dull-looking solids.</a:t>
            </a:r>
          </a:p>
          <a:p>
            <a:r>
              <a:rPr lang="en-US" dirty="0" smtClean="0"/>
              <a:t>Poor conductors of heat and electricity.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Non-Metals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352800"/>
            <a:ext cx="509813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reactive group of 7A</a:t>
            </a:r>
          </a:p>
          <a:p>
            <a:r>
              <a:rPr lang="en-US" dirty="0" smtClean="0"/>
              <a:t>Have 7 electrons in their outer shell</a:t>
            </a:r>
          </a:p>
          <a:p>
            <a:r>
              <a:rPr lang="en-US" dirty="0" smtClean="0"/>
              <a:t>Bond very easily with things</a:t>
            </a:r>
          </a:p>
          <a:p>
            <a:r>
              <a:rPr lang="en-US" dirty="0" smtClean="0"/>
              <a:t>Especially Group…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Halogens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800" y="3429000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Unreactive</a:t>
            </a:r>
            <a:r>
              <a:rPr lang="en-US" dirty="0" smtClean="0"/>
              <a:t> group 8A.</a:t>
            </a:r>
          </a:p>
          <a:p>
            <a:r>
              <a:rPr lang="en-US" dirty="0" smtClean="0"/>
              <a:t>Full outer electron shell.</a:t>
            </a:r>
          </a:p>
          <a:p>
            <a:pPr lvl="1"/>
            <a:r>
              <a:rPr lang="en-US" dirty="0" smtClean="0"/>
              <a:t>8 electrons, except He (2)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Nobel Gases (inert gases)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7338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47625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Elements with physical and chemical properties of both metals and nonmetals.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Metalloids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769" y="2590800"/>
            <a:ext cx="7229231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355061" cy="456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 of metal is Potassium?</a:t>
            </a:r>
          </a:p>
          <a:p>
            <a:pPr lvl="1"/>
            <a:r>
              <a:rPr lang="en-US" dirty="0" smtClean="0"/>
              <a:t>Alkali metals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True or False.  Groups are the horizontal rows going left to right.</a:t>
            </a:r>
          </a:p>
          <a:p>
            <a:pPr lvl="1"/>
            <a:r>
              <a:rPr lang="en-US" dirty="0" smtClean="0"/>
              <a:t>False. Periods are.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the electron configuration of Sodium?</a:t>
            </a:r>
          </a:p>
          <a:p>
            <a:pPr lvl="1"/>
            <a:r>
              <a:rPr lang="en-US" dirty="0" smtClean="0"/>
              <a:t>1s</a:t>
            </a:r>
            <a:r>
              <a:rPr lang="en-US" baseline="30000" dirty="0" smtClean="0"/>
              <a:t>1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the Competition begin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Groups</a:t>
            </a:r>
            <a:r>
              <a:rPr lang="en-US" dirty="0" smtClean="0"/>
              <a:t>: (families) The boxes that are arranged in order of increasing atomic number into a series of vertical columns (up and down). </a:t>
            </a:r>
          </a:p>
          <a:p>
            <a:pPr lvl="1"/>
            <a:r>
              <a:rPr lang="en-US" dirty="0" smtClean="0"/>
              <a:t>8 groups total.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Modern Periodic Table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7432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many valence electrons alkaline earth metals have?</a:t>
            </a:r>
          </a:p>
          <a:p>
            <a:pPr lvl="1"/>
            <a:r>
              <a:rPr lang="en-US" dirty="0" smtClean="0"/>
              <a:t>Two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unique about </a:t>
            </a:r>
            <a:r>
              <a:rPr lang="en-US" dirty="0" err="1" smtClean="0"/>
              <a:t>nobel</a:t>
            </a:r>
            <a:r>
              <a:rPr lang="en-US" dirty="0" smtClean="0"/>
              <a:t> gases?</a:t>
            </a:r>
          </a:p>
          <a:p>
            <a:pPr lvl="1"/>
            <a:r>
              <a:rPr lang="en-US" dirty="0" smtClean="0"/>
              <a:t>They have a full outer orbital with 8 valence electrons and are NONREACTIVE.</a:t>
            </a:r>
          </a:p>
          <a:p>
            <a:endParaRPr lang="en-US" dirty="0" smtClean="0"/>
          </a:p>
          <a:p>
            <a:r>
              <a:rPr lang="en-US" dirty="0" smtClean="0"/>
              <a:t>Give me three of the four characteristics that metals have?</a:t>
            </a:r>
          </a:p>
          <a:p>
            <a:pPr lvl="1"/>
            <a:r>
              <a:rPr lang="en-US" dirty="0" smtClean="0"/>
              <a:t>Shiny and smooth when clean</a:t>
            </a:r>
          </a:p>
          <a:p>
            <a:pPr lvl="1"/>
            <a:r>
              <a:rPr lang="en-US" dirty="0" smtClean="0"/>
              <a:t>Solid at room temperature</a:t>
            </a:r>
          </a:p>
          <a:p>
            <a:pPr lvl="1"/>
            <a:r>
              <a:rPr lang="en-US" dirty="0" smtClean="0"/>
              <a:t>Good conductors of heat and electricity</a:t>
            </a:r>
          </a:p>
          <a:p>
            <a:pPr lvl="1"/>
            <a:r>
              <a:rPr lang="en-US" dirty="0" smtClean="0"/>
              <a:t>Malleable and ductile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many elements are metalloids? Name them.</a:t>
            </a:r>
          </a:p>
          <a:p>
            <a:pPr lvl="1"/>
            <a:r>
              <a:rPr lang="en-US" dirty="0" smtClean="0"/>
              <a:t>8: boron, Silicon, Germanium, Arsenic, Antimony, Tellurium, Polonium, Astatine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many groups and periods are there?</a:t>
            </a:r>
          </a:p>
          <a:p>
            <a:pPr lvl="1"/>
            <a:r>
              <a:rPr lang="en-US" dirty="0" smtClean="0"/>
              <a:t>8 groups</a:t>
            </a:r>
          </a:p>
          <a:p>
            <a:pPr lvl="1"/>
            <a:r>
              <a:rPr lang="en-US" dirty="0" smtClean="0"/>
              <a:t>7 periods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Fill in the blank: atoms in the same group have similar chemical properties because they have the same number of _________  _________.</a:t>
            </a:r>
          </a:p>
          <a:p>
            <a:pPr lvl="1"/>
            <a:r>
              <a:rPr lang="en-US" dirty="0" smtClean="0"/>
              <a:t>Valence electrons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colors correlate with metals, nonmetals, and metalloids.</a:t>
            </a:r>
          </a:p>
          <a:p>
            <a:pPr lvl="1"/>
            <a:r>
              <a:rPr lang="en-US" dirty="0" smtClean="0"/>
              <a:t>Blue</a:t>
            </a:r>
          </a:p>
          <a:p>
            <a:pPr lvl="2"/>
            <a:r>
              <a:rPr lang="en-US" dirty="0" smtClean="0"/>
              <a:t>Metals</a:t>
            </a:r>
          </a:p>
          <a:p>
            <a:pPr lvl="1"/>
            <a:r>
              <a:rPr lang="en-US" dirty="0" smtClean="0"/>
              <a:t>Yellow</a:t>
            </a:r>
          </a:p>
          <a:p>
            <a:pPr lvl="2"/>
            <a:r>
              <a:rPr lang="en-US" dirty="0" smtClean="0"/>
              <a:t>Nonmetals</a:t>
            </a:r>
          </a:p>
          <a:p>
            <a:pPr lvl="1"/>
            <a:r>
              <a:rPr lang="en-US" dirty="0" smtClean="0"/>
              <a:t>Pink</a:t>
            </a:r>
          </a:p>
          <a:p>
            <a:pPr lvl="2"/>
            <a:r>
              <a:rPr lang="en-US" dirty="0" smtClean="0"/>
              <a:t>metalloids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1838" y="2438400"/>
            <a:ext cx="587899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Group 7 is known as _________ and what about their electron configuration allows these elements to be grouped together?</a:t>
            </a:r>
          </a:p>
          <a:p>
            <a:pPr lvl="1"/>
            <a:r>
              <a:rPr lang="en-US" dirty="0" smtClean="0"/>
              <a:t>Halogens.  They all fill up to p6 on the periodic table.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block is Einsteinium located in?</a:t>
            </a:r>
          </a:p>
          <a:p>
            <a:pPr lvl="1"/>
            <a:r>
              <a:rPr lang="en-US" dirty="0" smtClean="0"/>
              <a:t>F block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an elements valance electrons are in the fourth energy level, what period is it located in?</a:t>
            </a:r>
          </a:p>
          <a:p>
            <a:pPr lvl="1"/>
            <a:r>
              <a:rPr lang="en-US" dirty="0" smtClean="0"/>
              <a:t>Fourth period  </a:t>
            </a:r>
            <a:r>
              <a:rPr lang="en-US" dirty="0" err="1" smtClean="0"/>
              <a:t>ie</a:t>
            </a:r>
            <a:r>
              <a:rPr lang="en-US" dirty="0" smtClean="0"/>
              <a:t> [</a:t>
            </a:r>
            <a:r>
              <a:rPr lang="en-US" dirty="0" err="1" smtClean="0"/>
              <a:t>Ar</a:t>
            </a:r>
            <a:r>
              <a:rPr lang="en-US" dirty="0" smtClean="0"/>
              <a:t>] 4s</a:t>
            </a:r>
            <a:r>
              <a:rPr lang="en-US" baseline="30000" dirty="0" smtClean="0"/>
              <a:t>2</a:t>
            </a:r>
            <a:r>
              <a:rPr lang="en-US" dirty="0" smtClean="0"/>
              <a:t>3d</a:t>
            </a:r>
            <a:r>
              <a:rPr lang="en-US" baseline="30000" dirty="0" smtClean="0"/>
              <a:t>1o</a:t>
            </a:r>
            <a:r>
              <a:rPr lang="en-US" dirty="0" smtClean="0"/>
              <a:t>4p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Give the following information for this electron configuration: [</a:t>
            </a:r>
            <a:r>
              <a:rPr lang="en-US" dirty="0" err="1" smtClean="0"/>
              <a:t>Ar</a:t>
            </a:r>
            <a:r>
              <a:rPr lang="en-US" dirty="0" smtClean="0"/>
              <a:t>] 4s</a:t>
            </a:r>
            <a:r>
              <a:rPr lang="en-US" baseline="30000" dirty="0" smtClean="0"/>
              <a:t>2</a:t>
            </a:r>
            <a:r>
              <a:rPr lang="en-US" dirty="0" smtClean="0"/>
              <a:t>3d</a:t>
            </a:r>
            <a:r>
              <a:rPr lang="en-US" baseline="30000" dirty="0" smtClean="0"/>
              <a:t>10</a:t>
            </a:r>
            <a:r>
              <a:rPr lang="en-US" dirty="0" smtClean="0"/>
              <a:t>4p</a:t>
            </a:r>
            <a:r>
              <a:rPr lang="en-US" baseline="30000" dirty="0" smtClean="0"/>
              <a:t>6</a:t>
            </a:r>
            <a:endParaRPr lang="en-US" dirty="0" smtClean="0"/>
          </a:p>
          <a:p>
            <a:pPr lvl="1"/>
            <a:r>
              <a:rPr lang="en-US" dirty="0" smtClean="0"/>
              <a:t>Element name </a:t>
            </a:r>
          </a:p>
          <a:p>
            <a:pPr lvl="1"/>
            <a:r>
              <a:rPr lang="en-US" dirty="0" smtClean="0"/>
              <a:t>Group number</a:t>
            </a:r>
          </a:p>
          <a:p>
            <a:pPr lvl="1"/>
            <a:r>
              <a:rPr lang="en-US" dirty="0" smtClean="0"/>
              <a:t>Period number</a:t>
            </a:r>
          </a:p>
          <a:p>
            <a:pPr lvl="1"/>
            <a:r>
              <a:rPr lang="en-US" dirty="0" smtClean="0"/>
              <a:t>Family name</a:t>
            </a:r>
          </a:p>
          <a:p>
            <a:pPr lvl="1"/>
            <a:r>
              <a:rPr lang="en-US" dirty="0" smtClean="0"/>
              <a:t>Metal, nonmetal, or metalloid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Element name : Krypton</a:t>
            </a:r>
          </a:p>
          <a:p>
            <a:pPr lvl="2"/>
            <a:r>
              <a:rPr lang="en-US" dirty="0" smtClean="0"/>
              <a:t>Group number: 8A</a:t>
            </a:r>
          </a:p>
          <a:p>
            <a:pPr lvl="2"/>
            <a:r>
              <a:rPr lang="en-US" dirty="0" smtClean="0"/>
              <a:t>Period number: 4</a:t>
            </a:r>
          </a:p>
          <a:p>
            <a:pPr lvl="2"/>
            <a:r>
              <a:rPr lang="en-US" dirty="0" smtClean="0"/>
              <a:t>Family name: noble gases</a:t>
            </a:r>
          </a:p>
          <a:p>
            <a:pPr lvl="2"/>
            <a:r>
              <a:rPr lang="en-US" dirty="0" smtClean="0"/>
              <a:t>Metal, nonmetal, or metalloid: nonmetal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Sketch the periodic table on your white board and indicate the location of:</a:t>
            </a:r>
          </a:p>
          <a:p>
            <a:pPr lvl="1"/>
            <a:r>
              <a:rPr lang="en-US" dirty="0" smtClean="0"/>
              <a:t> groups </a:t>
            </a:r>
          </a:p>
          <a:p>
            <a:pPr lvl="1"/>
            <a:r>
              <a:rPr lang="en-US" dirty="0" smtClean="0"/>
              <a:t>periods </a:t>
            </a:r>
          </a:p>
          <a:p>
            <a:pPr lvl="1"/>
            <a:r>
              <a:rPr lang="en-US" dirty="0" smtClean="0"/>
              <a:t>metals</a:t>
            </a:r>
          </a:p>
          <a:p>
            <a:pPr lvl="1"/>
            <a:r>
              <a:rPr lang="en-US" dirty="0" smtClean="0"/>
              <a:t>nonmetals </a:t>
            </a:r>
          </a:p>
          <a:p>
            <a:pPr lvl="1"/>
            <a:r>
              <a:rPr lang="en-US" dirty="0" smtClean="0"/>
              <a:t>metalloids </a:t>
            </a:r>
          </a:p>
          <a:p>
            <a:pPr lvl="1"/>
            <a:r>
              <a:rPr lang="en-US" dirty="0" smtClean="0"/>
              <a:t>and s-,p-,d-,f- blocks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Question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Periods</a:t>
            </a:r>
            <a:r>
              <a:rPr lang="en-US" dirty="0" smtClean="0"/>
              <a:t>: The horizontal rows (left to right) of elements.</a:t>
            </a:r>
          </a:p>
          <a:p>
            <a:pPr lvl="1"/>
            <a:r>
              <a:rPr lang="en-US" dirty="0" smtClean="0"/>
              <a:t>7 periods total.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57400"/>
            <a:ext cx="5461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016691"/>
          </a:xfrm>
        </p:spPr>
        <p:txBody>
          <a:bodyPr>
            <a:normAutofit/>
          </a:bodyPr>
          <a:lstStyle/>
          <a:p>
            <a:r>
              <a:rPr lang="en-US" dirty="0" smtClean="0"/>
              <a:t>Period 1	Hydrogen	1s</a:t>
            </a:r>
            <a:r>
              <a:rPr lang="en-US" baseline="30000" dirty="0" smtClean="0"/>
              <a:t>1</a:t>
            </a:r>
            <a:r>
              <a:rPr lang="en-US" dirty="0" smtClean="0"/>
              <a:t> 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Period 2 Lithium	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1   	</a:t>
            </a:r>
          </a:p>
          <a:p>
            <a:endParaRPr lang="en-US" dirty="0" smtClean="0"/>
          </a:p>
          <a:p>
            <a:r>
              <a:rPr lang="en-US" dirty="0" smtClean="0"/>
              <a:t>Period 3 Sodium	1s</a:t>
            </a:r>
            <a:r>
              <a:rPr lang="en-US" baseline="30000" dirty="0" smtClean="0"/>
              <a:t>1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1</a:t>
            </a:r>
          </a:p>
          <a:p>
            <a:endParaRPr lang="en-US" dirty="0" smtClean="0"/>
          </a:p>
          <a:p>
            <a:r>
              <a:rPr lang="en-US" dirty="0" smtClean="0"/>
              <a:t>Period 4 Potassium	1s</a:t>
            </a:r>
            <a:r>
              <a:rPr lang="en-US" baseline="30000" dirty="0" smtClean="0"/>
              <a:t>1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2</a:t>
            </a:r>
            <a:r>
              <a:rPr lang="en-US" dirty="0" smtClean="0"/>
              <a:t>3p</a:t>
            </a:r>
            <a:r>
              <a:rPr lang="en-US" baseline="30000" dirty="0" smtClean="0"/>
              <a:t>6</a:t>
            </a:r>
            <a:r>
              <a:rPr lang="en-US" dirty="0" smtClean="0"/>
              <a:t>4s</a:t>
            </a:r>
            <a:r>
              <a:rPr lang="en-US" baseline="30000" dirty="0" smtClean="0"/>
              <a:t>1	</a:t>
            </a:r>
          </a:p>
          <a:p>
            <a:endParaRPr lang="en-US" baseline="30000" dirty="0" smtClean="0"/>
          </a:p>
          <a:p>
            <a:endParaRPr lang="en-US" baseline="30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Valence Electrons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90600"/>
            <a:ext cx="15049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192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124200"/>
            <a:ext cx="1485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724400"/>
            <a:ext cx="282291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Atoms in the same group have similar chemical properties because they have the same number of valence electrons.</a:t>
            </a:r>
          </a:p>
          <a:p>
            <a:pPr lvl="1"/>
            <a:r>
              <a:rPr lang="en-US" dirty="0" smtClean="0"/>
              <a:t>Group 1A Valence Electron Configuration of s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dirty="0" smtClean="0"/>
              <a:t>Group 2A s</a:t>
            </a:r>
            <a:r>
              <a:rPr lang="en-US" baseline="30000" dirty="0" smtClean="0"/>
              <a:t>2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level of the element’s valence electrons indicates the period on the periodic table in which it is found.</a:t>
            </a:r>
          </a:p>
          <a:p>
            <a:endParaRPr lang="en-US" dirty="0" smtClean="0"/>
          </a:p>
          <a:p>
            <a:r>
              <a:rPr lang="en-US" dirty="0" smtClean="0"/>
              <a:t>Example</a:t>
            </a:r>
          </a:p>
          <a:p>
            <a:pPr lvl="1"/>
            <a:r>
              <a:rPr lang="en-US" u="sng" dirty="0" smtClean="0"/>
              <a:t>Period 2</a:t>
            </a:r>
            <a:r>
              <a:rPr lang="en-US" dirty="0" smtClean="0"/>
              <a:t> Lithium	1s</a:t>
            </a:r>
            <a:r>
              <a:rPr lang="en-US" baseline="30000" dirty="0" smtClean="0"/>
              <a:t>1</a:t>
            </a:r>
            <a:r>
              <a:rPr lang="en-US" u="sng" dirty="0" smtClean="0"/>
              <a:t>2</a:t>
            </a:r>
            <a:r>
              <a:rPr lang="en-US" dirty="0" smtClean="0"/>
              <a:t>s</a:t>
            </a:r>
            <a:r>
              <a:rPr lang="en-US" baseline="30000" dirty="0" smtClean="0"/>
              <a:t>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Valence Electron and Period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2672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1A  One valence electron</a:t>
            </a:r>
          </a:p>
          <a:p>
            <a:r>
              <a:rPr lang="en-US" dirty="0" smtClean="0"/>
              <a:t>Group 2A Two valence electrons</a:t>
            </a:r>
          </a:p>
          <a:p>
            <a:r>
              <a:rPr lang="en-US" dirty="0" smtClean="0"/>
              <a:t>Group 8A eight valence electrons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Valence Electrons and Group Numbers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018" y="1524001"/>
            <a:ext cx="723270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</TotalTime>
  <Words>1055</Words>
  <Application>Microsoft Office PowerPoint</Application>
  <PresentationFormat>On-screen Show (4:3)</PresentationFormat>
  <Paragraphs>173</Paragraphs>
  <Slides>35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   Developing of the Periodic Table and Classifying its Elements.</vt:lpstr>
      <vt:lpstr>Meet the Elements</vt:lpstr>
      <vt:lpstr>The Modern Periodic Table</vt:lpstr>
      <vt:lpstr>Slide 4</vt:lpstr>
      <vt:lpstr>Valence Electrons</vt:lpstr>
      <vt:lpstr>IMPORTANT</vt:lpstr>
      <vt:lpstr>Valence Electron and Period</vt:lpstr>
      <vt:lpstr>Valence Electrons and Group Numbers</vt:lpstr>
      <vt:lpstr>Blocks</vt:lpstr>
      <vt:lpstr>S-block elements</vt:lpstr>
      <vt:lpstr>P-block elements</vt:lpstr>
      <vt:lpstr>D-block elements</vt:lpstr>
      <vt:lpstr>F-block elements</vt:lpstr>
      <vt:lpstr>The importance of the blocks</vt:lpstr>
      <vt:lpstr>Some exceptions</vt:lpstr>
      <vt:lpstr>Families</vt:lpstr>
      <vt:lpstr>Groups</vt:lpstr>
      <vt:lpstr>Metals</vt:lpstr>
      <vt:lpstr>Alkali Metals</vt:lpstr>
      <vt:lpstr>Alkaline Earth Metals</vt:lpstr>
      <vt:lpstr>Transition elements</vt:lpstr>
      <vt:lpstr>Transition metals</vt:lpstr>
      <vt:lpstr>Inner Transition Metals</vt:lpstr>
      <vt:lpstr>Non-Metals</vt:lpstr>
      <vt:lpstr>Halogens</vt:lpstr>
      <vt:lpstr>Nobel Gases (inert gases)</vt:lpstr>
      <vt:lpstr>Metalloids</vt:lpstr>
      <vt:lpstr>Slide 28</vt:lpstr>
      <vt:lpstr>Let the Competition begin</vt:lpstr>
      <vt:lpstr>Slide 30</vt:lpstr>
      <vt:lpstr>Slide 31</vt:lpstr>
      <vt:lpstr>Slide 32</vt:lpstr>
      <vt:lpstr>Slide 33</vt:lpstr>
      <vt:lpstr>Slide 34</vt:lpstr>
      <vt:lpstr>Final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Melissa Marie Williams</dc:creator>
  <cp:lastModifiedBy>Melissa</cp:lastModifiedBy>
  <cp:revision>148</cp:revision>
  <dcterms:created xsi:type="dcterms:W3CDTF">2010-11-01T19:27:22Z</dcterms:created>
  <dcterms:modified xsi:type="dcterms:W3CDTF">2012-04-24T00:10:01Z</dcterms:modified>
</cp:coreProperties>
</file>