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07565-290D-4BF8-B75E-F3FA1C19CB6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D0D8DC-5004-4181-9DC1-AB3B4389D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8229600" cy="1828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sz="7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Jokerm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717" y="990600"/>
            <a:ext cx="894828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Chromosomes </a:t>
            </a:r>
          </a:p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and </a:t>
            </a:r>
            <a:b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</a:b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inheritance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Color-blindness </a:t>
            </a:r>
            <a:r>
              <a:rPr lang="en-US" sz="3200" dirty="0" err="1" smtClean="0">
                <a:solidFill>
                  <a:schemeClr val="bg1"/>
                </a:solidFill>
              </a:rPr>
              <a:t>Punnett</a:t>
            </a:r>
            <a:r>
              <a:rPr lang="en-US" sz="3200" dirty="0" smtClean="0">
                <a:solidFill>
                  <a:schemeClr val="bg1"/>
                </a:solidFill>
              </a:rPr>
              <a:t> Square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800600" cy="6248400"/>
          </a:xfrm>
        </p:spPr>
        <p:txBody>
          <a:bodyPr>
            <a:normAutofit fontScale="85000" lnSpcReduction="20000"/>
          </a:bodyPr>
          <a:lstStyle/>
          <a:p>
            <a:pPr marL="651510" indent="-514350">
              <a:buAutoNum type="arabicPeriod" startAt="4"/>
            </a:pPr>
            <a:r>
              <a:rPr lang="en-US" dirty="0" smtClean="0">
                <a:latin typeface="Jokerman" pitchFamily="82" charset="0"/>
              </a:rPr>
              <a:t>What is the probability that the DAUGHTERS will be </a:t>
            </a:r>
            <a:r>
              <a:rPr lang="en-US" dirty="0" smtClean="0">
                <a:latin typeface="Jokerman" pitchFamily="82" charset="0"/>
              </a:rPr>
              <a:t>carriers </a:t>
            </a:r>
            <a:r>
              <a:rPr lang="en-US" dirty="0" smtClean="0">
                <a:latin typeface="Jokerman" pitchFamily="82" charset="0"/>
              </a:rPr>
              <a:t>for colorblindness?  </a:t>
            </a:r>
          </a:p>
          <a:p>
            <a:pPr marL="971550" lvl="1" indent="-514350">
              <a:buNone/>
            </a:pPr>
            <a:r>
              <a:rPr lang="en-US" u="sng" dirty="0" smtClean="0">
                <a:latin typeface="Jokerman" pitchFamily="82" charset="0"/>
              </a:rPr>
              <a:t>50%</a:t>
            </a:r>
          </a:p>
          <a:p>
            <a:pPr marL="651510" indent="-514350">
              <a:buAutoNum type="arabicPeriod" startAt="4"/>
            </a:pPr>
            <a:r>
              <a:rPr lang="en-US" dirty="0" smtClean="0">
                <a:latin typeface="Jokerman" pitchFamily="82" charset="0"/>
              </a:rPr>
              <a:t>What would have to occur for the daughters to be colorblind?    </a:t>
            </a:r>
          </a:p>
          <a:p>
            <a:pPr marL="651510" indent="-514350">
              <a:buNone/>
            </a:pPr>
            <a:r>
              <a:rPr lang="en-US" dirty="0" smtClean="0">
                <a:latin typeface="Jokerman" pitchFamily="82" charset="0"/>
              </a:rPr>
              <a:t>     </a:t>
            </a:r>
            <a:r>
              <a:rPr lang="en-US" u="sng" dirty="0" smtClean="0">
                <a:latin typeface="Jokerman" pitchFamily="82" charset="0"/>
              </a:rPr>
              <a:t> She must receive 2 recessive alleles for colorblindness (ONE from each parent).</a:t>
            </a:r>
            <a:endParaRPr lang="en-US" dirty="0" smtClean="0">
              <a:latin typeface="Jokerman" pitchFamily="82" charset="0"/>
            </a:endParaRPr>
          </a:p>
          <a:p>
            <a:pPr marL="651510" indent="-514350">
              <a:buAutoNum type="arabicPeriod" startAt="4"/>
            </a:pPr>
            <a:r>
              <a:rPr lang="en-US" sz="2800" dirty="0" smtClean="0">
                <a:latin typeface="Jokerman" pitchFamily="82" charset="0"/>
              </a:rPr>
              <a:t>Why is it that the sons could be more prone to colorblindness?</a:t>
            </a:r>
          </a:p>
          <a:p>
            <a:pPr marL="651510" indent="-514350">
              <a:buNone/>
            </a:pPr>
            <a:r>
              <a:rPr lang="en-US" dirty="0" smtClean="0">
                <a:latin typeface="Jokerman" pitchFamily="82" charset="0"/>
              </a:rPr>
              <a:t>       </a:t>
            </a:r>
            <a:r>
              <a:rPr lang="en-US" u="sng" dirty="0" smtClean="0">
                <a:latin typeface="Jokerman" pitchFamily="82" charset="0"/>
              </a:rPr>
              <a:t>He must inherit (receive) only ONE recessive allele.  This is due to there being no gene for color vision on the Y chromosome.</a:t>
            </a:r>
            <a:endParaRPr lang="en-US" sz="2800" u="sng" dirty="0" smtClean="0">
              <a:latin typeface="Jokerman" pitchFamily="82" charset="0"/>
            </a:endParaRPr>
          </a:p>
          <a:p>
            <a:pPr marL="1236726" lvl="2" indent="-514350">
              <a:buNone/>
            </a:pPr>
            <a:endParaRPr lang="en-US" sz="1400" dirty="0" smtClean="0">
              <a:latin typeface="Jokerman" pitchFamily="82" charset="0"/>
            </a:endParaRPr>
          </a:p>
          <a:p>
            <a:pPr marL="971550" lvl="1" indent="-514350">
              <a:buNone/>
            </a:pPr>
            <a:endParaRPr lang="en-US" dirty="0" smtClean="0">
              <a:latin typeface="Jokerman" pitchFamily="82" charset="0"/>
            </a:endParaRPr>
          </a:p>
          <a:p>
            <a:pPr marL="651510" indent="-514350">
              <a:buNone/>
            </a:pPr>
            <a:endParaRPr lang="en-US" u="sng" dirty="0" smtClean="0">
              <a:latin typeface="Jokerman" pitchFamily="82" charset="0"/>
            </a:endParaRPr>
          </a:p>
          <a:p>
            <a:pPr marL="651510" indent="-514350">
              <a:buAutoNum type="arabicPeriod" startAt="5"/>
            </a:pPr>
            <a:endParaRPr lang="en-US" u="sng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u="sng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dirty="0">
              <a:latin typeface="Jokerma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44195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55626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Each chromosome carries many </a:t>
            </a:r>
            <a:r>
              <a:rPr lang="en-US" u="sng" dirty="0" smtClean="0">
                <a:latin typeface="Jokerman" pitchFamily="82" charset="0"/>
              </a:rPr>
              <a:t>genes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Genes on 1 chromosome form a </a:t>
            </a:r>
            <a:r>
              <a:rPr lang="en-US" u="sng" dirty="0" smtClean="0">
                <a:latin typeface="Jokerman" pitchFamily="82" charset="0"/>
              </a:rPr>
              <a:t>linkage group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en-US" u="sng" dirty="0" smtClean="0">
                <a:latin typeface="Jokerman" pitchFamily="82" charset="0"/>
              </a:rPr>
              <a:t>2</a:t>
            </a:r>
            <a:r>
              <a:rPr lang="en-US" dirty="0" smtClean="0">
                <a:latin typeface="Jokerman" pitchFamily="82" charset="0"/>
              </a:rPr>
              <a:t> or more genes found on the same chromosome are linked and tend to be </a:t>
            </a:r>
            <a:r>
              <a:rPr lang="en-US" u="sng" dirty="0" smtClean="0">
                <a:latin typeface="Jokerman" pitchFamily="82" charset="0"/>
              </a:rPr>
              <a:t>inherited</a:t>
            </a:r>
            <a:r>
              <a:rPr lang="en-US" dirty="0" smtClean="0">
                <a:latin typeface="Jokerman" pitchFamily="82" charset="0"/>
              </a:rPr>
              <a:t> together.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596" y="304800"/>
            <a:ext cx="5538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Linkage Groups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7410" name="Picture 2" descr="http://www.exploratorium.edu/exhibits/mutant_flies/images/fly_chromosom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305300" cy="4038600"/>
          </a:xfrm>
          <a:prstGeom prst="rect">
            <a:avLst/>
          </a:prstGeom>
          <a:noFill/>
        </p:spPr>
      </p:pic>
      <p:pic>
        <p:nvPicPr>
          <p:cNvPr id="17412" name="Picture 4" descr="https://wikispaces.psu.edu/download/attachments/38805948/Figure%208%20Genetic%20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410200"/>
            <a:ext cx="4800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Linkage Groups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Fruit fly body color and wing length (Morgan experimented again)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Gray body (G) was dominant to black body (g)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Long wings (L) were dominant to short wings (l)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GGLL x </a:t>
            </a:r>
            <a:r>
              <a:rPr lang="en-US" dirty="0" err="1" smtClean="0">
                <a:latin typeface="Jokerman" pitchFamily="82" charset="0"/>
              </a:rPr>
              <a:t>ggll</a:t>
            </a:r>
            <a:r>
              <a:rPr lang="en-US" dirty="0" smtClean="0">
                <a:latin typeface="Jokerman" pitchFamily="82" charset="0"/>
              </a:rPr>
              <a:t> = </a:t>
            </a:r>
            <a:r>
              <a:rPr lang="en-US" dirty="0" err="1" smtClean="0">
                <a:latin typeface="Jokerman" pitchFamily="82" charset="0"/>
              </a:rPr>
              <a:t>GgLl</a:t>
            </a:r>
            <a:r>
              <a:rPr lang="en-US" dirty="0" smtClean="0">
                <a:latin typeface="Jokerman" pitchFamily="82" charset="0"/>
              </a:rPr>
              <a:t> (100% </a:t>
            </a:r>
            <a:r>
              <a:rPr lang="en-US" u="sng" dirty="0" smtClean="0">
                <a:latin typeface="Jokerman" pitchFamily="82" charset="0"/>
              </a:rPr>
              <a:t>gray with long wings</a:t>
            </a:r>
            <a:r>
              <a:rPr lang="en-US" dirty="0" smtClean="0">
                <a:latin typeface="Jokerman" pitchFamily="82" charset="0"/>
              </a:rPr>
              <a:t>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err="1" smtClean="0">
                <a:latin typeface="Jokerman" pitchFamily="82" charset="0"/>
              </a:rPr>
              <a:t>GgLl</a:t>
            </a:r>
            <a:r>
              <a:rPr lang="en-US" dirty="0" smtClean="0">
                <a:latin typeface="Jokerman" pitchFamily="82" charset="0"/>
              </a:rPr>
              <a:t> x </a:t>
            </a:r>
            <a:r>
              <a:rPr lang="en-US" dirty="0" err="1" smtClean="0">
                <a:latin typeface="Jokerman" pitchFamily="82" charset="0"/>
              </a:rPr>
              <a:t>GgLl</a:t>
            </a:r>
            <a:r>
              <a:rPr lang="en-US" dirty="0" smtClean="0">
                <a:latin typeface="Jokerman" pitchFamily="82" charset="0"/>
              </a:rPr>
              <a:t> = 3 gray long wings and 1 black short wing </a:t>
            </a:r>
          </a:p>
          <a:p>
            <a:pPr marL="1307592" lvl="2" indent="-457200"/>
            <a:r>
              <a:rPr lang="en-US" dirty="0" smtClean="0">
                <a:latin typeface="Jokerman" pitchFamily="82" charset="0"/>
              </a:rPr>
              <a:t>Because on same chromosome, results were similar</a:t>
            </a:r>
          </a:p>
          <a:p>
            <a:pPr lvl="1"/>
            <a:endParaRPr lang="en-US" dirty="0">
              <a:latin typeface="Jokerman" pitchFamily="82" charset="0"/>
            </a:endParaRPr>
          </a:p>
        </p:txBody>
      </p:sp>
      <p:pic>
        <p:nvPicPr>
          <p:cNvPr id="16390" name="Picture 6" descr="http://dendroworld.co.uk/BDGarchive/pics/vestig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05400"/>
            <a:ext cx="2137316" cy="1752600"/>
          </a:xfrm>
          <a:prstGeom prst="rect">
            <a:avLst/>
          </a:prstGeom>
          <a:noFill/>
        </p:spPr>
      </p:pic>
      <p:pic>
        <p:nvPicPr>
          <p:cNvPr id="16392" name="Picture 8" descr="http://morgan.rutgers.edu/MorganWebFrames/Level2/Page1/wild_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496127" cy="1752600"/>
          </a:xfrm>
          <a:prstGeom prst="rect">
            <a:avLst/>
          </a:prstGeom>
          <a:noFill/>
        </p:spPr>
      </p:pic>
      <p:pic>
        <p:nvPicPr>
          <p:cNvPr id="16394" name="Picture 10" descr="http://www.wbur.org/files/2010/04/mcas-q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105398"/>
            <a:ext cx="3124200" cy="175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Linkage Groups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Jokerman" pitchFamily="82" charset="0"/>
              </a:rPr>
              <a:t>4.  </a:t>
            </a:r>
            <a:r>
              <a:rPr lang="en-US" dirty="0" smtClean="0">
                <a:latin typeface="Jokerman" pitchFamily="82" charset="0"/>
              </a:rPr>
              <a:t>Crossing over only changes locations of genes among chromosomes.</a:t>
            </a:r>
          </a:p>
          <a:p>
            <a:pPr>
              <a:buNone/>
            </a:pPr>
            <a:r>
              <a:rPr lang="en-US" dirty="0" smtClean="0">
                <a:latin typeface="Jokerman" pitchFamily="82" charset="0"/>
              </a:rPr>
              <a:t>IT DOES NOT create or delete genes.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15362" name="Picture 2" descr="http://www.gutenberg.org/files/30701/30701-h/images/fig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34346"/>
            <a:ext cx="4495800" cy="562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Definition: </a:t>
            </a:r>
            <a:r>
              <a:rPr lang="en-US" u="sng" dirty="0" smtClean="0">
                <a:latin typeface="Jokerman" pitchFamily="82" charset="0"/>
              </a:rPr>
              <a:t>a diagram showing order of genes on a chromosome.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The more </a:t>
            </a:r>
            <a:r>
              <a:rPr lang="en-US" u="sng" dirty="0" smtClean="0">
                <a:latin typeface="Jokerman" pitchFamily="82" charset="0"/>
              </a:rPr>
              <a:t>distance</a:t>
            </a:r>
            <a:r>
              <a:rPr lang="en-US" dirty="0" smtClean="0">
                <a:latin typeface="Jokerman" pitchFamily="82" charset="0"/>
              </a:rPr>
              <a:t> between 2 genes on a chromosome, the more likely a cross-over will occur (new combos of traits)</a:t>
            </a:r>
          </a:p>
          <a:p>
            <a:pPr marL="651510" indent="-514350">
              <a:buNone/>
            </a:pP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Chromosome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Mapping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8105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Fill in the disorders located with the </a:t>
            </a:r>
            <a:r>
              <a:rPr lang="en-US" u="sng" dirty="0" smtClean="0">
                <a:solidFill>
                  <a:schemeClr val="bg1"/>
                </a:solidFill>
              </a:rPr>
              <a:t>Human X chromosome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Jokerman" pitchFamily="82" charset="0"/>
            </a:endParaRPr>
          </a:p>
          <a:p>
            <a:r>
              <a:rPr lang="en-US" dirty="0" smtClean="0">
                <a:latin typeface="Jokerman" pitchFamily="82" charset="0"/>
              </a:rPr>
              <a:t>Look at the large chromosome map.  Write the number of the chromosome associated with each disorder.  (Look at map from earlier)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13314" name="Picture 2" descr="http://t1.gstatic.com/images?q=tbn:ANd9GcQh8VtVoHyehSAjsVVgSs3CLt70XEMoWg2BYXmZC6xuApI4ypAb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37718"/>
            <a:ext cx="3771900" cy="342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Disorders Human X chromosome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Jokerman" pitchFamily="82" charset="0"/>
              </a:rPr>
              <a:t>Lou Gehrig’s Disease </a:t>
            </a:r>
            <a:r>
              <a:rPr lang="en-US" u="sng" dirty="0" smtClean="0">
                <a:latin typeface="Jokerman" pitchFamily="82" charset="0"/>
              </a:rPr>
              <a:t>21</a:t>
            </a:r>
          </a:p>
          <a:p>
            <a:r>
              <a:rPr lang="en-US" dirty="0" smtClean="0">
                <a:latin typeface="Jokerman" pitchFamily="82" charset="0"/>
              </a:rPr>
              <a:t>Hemophilia </a:t>
            </a:r>
            <a:r>
              <a:rPr lang="en-US" u="sng" dirty="0" smtClean="0">
                <a:latin typeface="Jokerman" pitchFamily="82" charset="0"/>
              </a:rPr>
              <a:t>“X”</a:t>
            </a:r>
          </a:p>
          <a:p>
            <a:r>
              <a:rPr lang="en-US" dirty="0" smtClean="0">
                <a:latin typeface="Jokerman" pitchFamily="82" charset="0"/>
              </a:rPr>
              <a:t>Cystic Fibrosis </a:t>
            </a:r>
            <a:r>
              <a:rPr lang="en-US" u="sng" dirty="0" smtClean="0">
                <a:latin typeface="Jokerman" pitchFamily="82" charset="0"/>
              </a:rPr>
              <a:t>7</a:t>
            </a:r>
          </a:p>
          <a:p>
            <a:r>
              <a:rPr lang="en-US" dirty="0" smtClean="0">
                <a:latin typeface="Jokerman" pitchFamily="82" charset="0"/>
              </a:rPr>
              <a:t>Alzheimer’s Disease </a:t>
            </a:r>
            <a:r>
              <a:rPr lang="en-US" u="sng" dirty="0" smtClean="0">
                <a:latin typeface="Jokerman" pitchFamily="82" charset="0"/>
              </a:rPr>
              <a:t>14</a:t>
            </a:r>
          </a:p>
          <a:p>
            <a:r>
              <a:rPr lang="en-US" dirty="0" smtClean="0">
                <a:latin typeface="Jokerman" pitchFamily="82" charset="0"/>
              </a:rPr>
              <a:t>Breast Cancer </a:t>
            </a:r>
            <a:r>
              <a:rPr lang="en-US" u="sng" dirty="0" smtClean="0">
                <a:latin typeface="Jokerman" pitchFamily="82" charset="0"/>
              </a:rPr>
              <a:t>17</a:t>
            </a:r>
          </a:p>
          <a:p>
            <a:r>
              <a:rPr lang="en-US" dirty="0" smtClean="0">
                <a:latin typeface="Jokerman" pitchFamily="82" charset="0"/>
              </a:rPr>
              <a:t>Colon Cancer </a:t>
            </a:r>
            <a:r>
              <a:rPr lang="en-US" u="sng" dirty="0" smtClean="0">
                <a:latin typeface="Jokerman" pitchFamily="82" charset="0"/>
              </a:rPr>
              <a:t>2</a:t>
            </a:r>
          </a:p>
          <a:p>
            <a:r>
              <a:rPr lang="en-US" dirty="0" smtClean="0">
                <a:latin typeface="Jokerman" pitchFamily="82" charset="0"/>
              </a:rPr>
              <a:t>Sickle cell anemia </a:t>
            </a:r>
            <a:r>
              <a:rPr lang="en-US" u="sng" dirty="0" smtClean="0">
                <a:latin typeface="Jokerman" pitchFamily="82" charset="0"/>
              </a:rPr>
              <a:t>11</a:t>
            </a:r>
          </a:p>
          <a:p>
            <a:r>
              <a:rPr lang="en-US" dirty="0" smtClean="0">
                <a:latin typeface="Jokerman" pitchFamily="82" charset="0"/>
              </a:rPr>
              <a:t>Melanoma </a:t>
            </a:r>
            <a:r>
              <a:rPr lang="en-US" u="sng" dirty="0" smtClean="0">
                <a:latin typeface="Jokerman" pitchFamily="82" charset="0"/>
              </a:rPr>
              <a:t>9</a:t>
            </a:r>
          </a:p>
          <a:p>
            <a:r>
              <a:rPr lang="en-US" dirty="0" smtClean="0">
                <a:latin typeface="Jokerman" pitchFamily="82" charset="0"/>
              </a:rPr>
              <a:t>What connection is there between Chromosome #2 and Chromosome #5?</a:t>
            </a:r>
          </a:p>
          <a:p>
            <a:pPr lvl="1"/>
            <a:r>
              <a:rPr lang="en-US" u="sng" dirty="0" smtClean="0">
                <a:latin typeface="Jokerman" pitchFamily="82" charset="0"/>
              </a:rPr>
              <a:t>Increase risk of colon cancer</a:t>
            </a:r>
            <a:endParaRPr lang="en-US" u="sng" dirty="0"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2004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Definition:  </a:t>
            </a:r>
            <a:r>
              <a:rPr lang="en-US" u="sng" dirty="0" smtClean="0">
                <a:latin typeface="Jokerman" pitchFamily="82" charset="0"/>
              </a:rPr>
              <a:t>Change in DNA/ genetic code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Can involve an entire </a:t>
            </a:r>
            <a:r>
              <a:rPr lang="en-US" u="sng" dirty="0" smtClean="0">
                <a:latin typeface="Jokerman" pitchFamily="82" charset="0"/>
              </a:rPr>
              <a:t>chromosome</a:t>
            </a:r>
            <a:r>
              <a:rPr lang="en-US" dirty="0" smtClean="0">
                <a:latin typeface="Jokerman" pitchFamily="82" charset="0"/>
              </a:rPr>
              <a:t> or a single </a:t>
            </a:r>
            <a:r>
              <a:rPr lang="en-US" u="sng" dirty="0" smtClean="0">
                <a:latin typeface="Jokerman" pitchFamily="82" charset="0"/>
              </a:rPr>
              <a:t>DNA</a:t>
            </a:r>
            <a:r>
              <a:rPr lang="en-US" dirty="0" smtClean="0">
                <a:latin typeface="Jokerman" pitchFamily="82" charset="0"/>
              </a:rPr>
              <a:t> nucleotide and may take place in any </a:t>
            </a:r>
            <a:r>
              <a:rPr lang="en-US" u="sng" dirty="0" smtClean="0">
                <a:latin typeface="Jokerman" pitchFamily="82" charset="0"/>
              </a:rPr>
              <a:t>cell</a:t>
            </a:r>
          </a:p>
          <a:p>
            <a:pPr marL="651510" indent="-514350">
              <a:buFont typeface="+mj-lt"/>
              <a:buAutoNum type="arabicPeriod"/>
            </a:pPr>
            <a:r>
              <a:rPr lang="en-US" u="sng" dirty="0" smtClean="0">
                <a:latin typeface="Jokerman" pitchFamily="82" charset="0"/>
              </a:rPr>
              <a:t>Germ</a:t>
            </a:r>
            <a:r>
              <a:rPr lang="en-US" dirty="0" smtClean="0">
                <a:latin typeface="Jokerman" pitchFamily="82" charset="0"/>
              </a:rPr>
              <a:t> Cell Mutations – occur in </a:t>
            </a:r>
            <a:r>
              <a:rPr lang="en-US" u="sng" dirty="0" smtClean="0">
                <a:latin typeface="Jokerman" pitchFamily="82" charset="0"/>
              </a:rPr>
              <a:t>gametes</a:t>
            </a:r>
            <a:r>
              <a:rPr lang="en-US" dirty="0" smtClean="0">
                <a:latin typeface="Jokerman" pitchFamily="82" charset="0"/>
              </a:rPr>
              <a:t> (won’t affect the organism but may be passed to offspring)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Mutations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1266" name="Picture 2" descr="http://3.bp.blogspot.com/_nIWiKIscZJY/SKTd7auXPfI/AAAAAAAAA5Y/x9w9x5wxQF4/s400/14phelps.1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43400"/>
            <a:ext cx="3810000" cy="1781176"/>
          </a:xfrm>
          <a:prstGeom prst="rect">
            <a:avLst/>
          </a:prstGeom>
          <a:noFill/>
        </p:spPr>
      </p:pic>
      <p:pic>
        <p:nvPicPr>
          <p:cNvPr id="11268" name="Picture 4" descr="http://www.clevelandleader.com/files/michael-phelps-marf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Mutations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55626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None/>
            </a:pPr>
            <a:r>
              <a:rPr lang="en-US" sz="1800" dirty="0" smtClean="0">
                <a:latin typeface="Jokerman" pitchFamily="82" charset="0"/>
              </a:rPr>
              <a:t>4.  </a:t>
            </a:r>
            <a:r>
              <a:rPr lang="en-US" u="sng" dirty="0" smtClean="0">
                <a:latin typeface="Jokerman" pitchFamily="82" charset="0"/>
              </a:rPr>
              <a:t>Somatic</a:t>
            </a:r>
            <a:r>
              <a:rPr lang="en-US" dirty="0" smtClean="0">
                <a:latin typeface="Jokerman" pitchFamily="82" charset="0"/>
              </a:rPr>
              <a:t> Mutations (not inherited) – occur in body cells and can affect organisms</a:t>
            </a:r>
          </a:p>
          <a:p>
            <a:pPr marL="971550" lvl="1" indent="-514350">
              <a:buNone/>
            </a:pPr>
            <a:r>
              <a:rPr lang="en-US" dirty="0" smtClean="0">
                <a:latin typeface="Jokerman" pitchFamily="82" charset="0"/>
              </a:rPr>
              <a:t>         Ex. </a:t>
            </a:r>
            <a:r>
              <a:rPr lang="en-US" u="sng" dirty="0" smtClean="0">
                <a:latin typeface="Jokerman" pitchFamily="82" charset="0"/>
              </a:rPr>
              <a:t>Skin cancer and Leukemia</a:t>
            </a:r>
          </a:p>
          <a:p>
            <a:pPr marL="651510" indent="-514350">
              <a:buAutoNum type="arabicPeriod" startAt="5"/>
            </a:pPr>
            <a:r>
              <a:rPr lang="en-US" dirty="0" smtClean="0">
                <a:latin typeface="Jokerman" pitchFamily="82" charset="0"/>
              </a:rPr>
              <a:t>Lethal Mutations – causes death (usually before birth)</a:t>
            </a:r>
          </a:p>
          <a:p>
            <a:pPr marL="651510" indent="-514350">
              <a:buAutoNum type="arabicPeriod" startAt="6"/>
            </a:pPr>
            <a:r>
              <a:rPr lang="en-US" dirty="0" smtClean="0">
                <a:latin typeface="Jokerman" pitchFamily="82" charset="0"/>
              </a:rPr>
              <a:t>Some mutations beneficial to organism’s survival</a:t>
            </a:r>
          </a:p>
          <a:p>
            <a:pPr marL="651510" indent="-514350">
              <a:buNone/>
            </a:pPr>
            <a:r>
              <a:rPr lang="en-US" sz="1800" dirty="0" smtClean="0">
                <a:latin typeface="Jokerman" pitchFamily="82" charset="0"/>
              </a:rPr>
              <a:t>	</a:t>
            </a:r>
            <a:r>
              <a:rPr lang="en-US" sz="2400" dirty="0" smtClean="0">
                <a:latin typeface="Jokerman" pitchFamily="82" charset="0"/>
              </a:rPr>
              <a:t>Ex. Variations of species (DARWIN) </a:t>
            </a:r>
            <a:endParaRPr lang="en-US" sz="1800" dirty="0" smtClean="0">
              <a:latin typeface="Jokerman" pitchFamily="8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www.carsingtonbirdclub.co.uk/cbc/HolidayReports/images/darwin_fi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47425"/>
            <a:ext cx="3505199" cy="2310575"/>
          </a:xfrm>
          <a:prstGeom prst="rect">
            <a:avLst/>
          </a:prstGeom>
          <a:noFill/>
        </p:spPr>
      </p:pic>
      <p:pic>
        <p:nvPicPr>
          <p:cNvPr id="10244" name="Picture 4" descr="http://www.cancer.gov/PublishedContent/Images/images/documents/a3a0ee76-1bc5-4490-aeaa-2248702c668f/cancer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243" y="1219200"/>
            <a:ext cx="4205757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Jokerman" pitchFamily="82" charset="0"/>
              </a:rPr>
              <a:t>Involve changes in the </a:t>
            </a:r>
            <a:r>
              <a:rPr lang="en-US" u="sng" dirty="0" smtClean="0">
                <a:latin typeface="Jokerman" pitchFamily="82" charset="0"/>
              </a:rPr>
              <a:t>structure</a:t>
            </a:r>
            <a:r>
              <a:rPr lang="en-US" dirty="0" smtClean="0">
                <a:latin typeface="Jokerman" pitchFamily="82" charset="0"/>
              </a:rPr>
              <a:t> of a chromosome or the </a:t>
            </a:r>
            <a:r>
              <a:rPr lang="en-US" u="sng" dirty="0" smtClean="0">
                <a:latin typeface="Jokerman" pitchFamily="82" charset="0"/>
              </a:rPr>
              <a:t>loss</a:t>
            </a:r>
            <a:r>
              <a:rPr lang="en-US" dirty="0" smtClean="0">
                <a:latin typeface="Jokerman" pitchFamily="82" charset="0"/>
              </a:rPr>
              <a:t> or </a:t>
            </a:r>
            <a:r>
              <a:rPr lang="en-US" u="sng" dirty="0" smtClean="0">
                <a:latin typeface="Jokerman" pitchFamily="82" charset="0"/>
              </a:rPr>
              <a:t>gain</a:t>
            </a:r>
            <a:r>
              <a:rPr lang="en-US" dirty="0" smtClean="0">
                <a:latin typeface="Jokerman" pitchFamily="82" charset="0"/>
              </a:rPr>
              <a:t> of a chromosome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Chromosome Mutations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9218" name="Picture 2" descr="http://www.rpdp.net/sciencetips_v3/images/l8a2/L8A2_clip_image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565491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Jokerman" pitchFamily="82" charset="0"/>
              </a:rPr>
              <a:t>1. </a:t>
            </a:r>
            <a:r>
              <a:rPr lang="en-US" u="sng" dirty="0" smtClean="0">
                <a:latin typeface="Jokerman" pitchFamily="82" charset="0"/>
              </a:rPr>
              <a:t>Thomas Hunt Morgan </a:t>
            </a:r>
            <a:r>
              <a:rPr lang="en-US" dirty="0" smtClean="0">
                <a:latin typeface="Jokerman" pitchFamily="82" charset="0"/>
              </a:rPr>
              <a:t>(Early 1900s) – experimented with small </a:t>
            </a:r>
            <a:r>
              <a:rPr lang="en-US" u="sng" dirty="0" smtClean="0">
                <a:latin typeface="Jokerman" pitchFamily="82" charset="0"/>
              </a:rPr>
              <a:t>fruit flies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r>
              <a:rPr lang="en-US" dirty="0" smtClean="0">
                <a:latin typeface="Jokerman" pitchFamily="82" charset="0"/>
              </a:rPr>
              <a:t>Each had </a:t>
            </a:r>
            <a:r>
              <a:rPr lang="en-US" u="sng" dirty="0" smtClean="0">
                <a:latin typeface="Jokerman" pitchFamily="82" charset="0"/>
              </a:rPr>
              <a:t>4</a:t>
            </a:r>
            <a:r>
              <a:rPr lang="en-US" dirty="0" smtClean="0">
                <a:latin typeface="Jokerman" pitchFamily="82" charset="0"/>
              </a:rPr>
              <a:t> pairs of chromosomes – </a:t>
            </a:r>
            <a:r>
              <a:rPr lang="en-US" u="sng" dirty="0" smtClean="0">
                <a:latin typeface="Jokerman" pitchFamily="82" charset="0"/>
              </a:rPr>
              <a:t>3</a:t>
            </a:r>
            <a:r>
              <a:rPr lang="en-US" dirty="0" smtClean="0">
                <a:latin typeface="Jokerman" pitchFamily="82" charset="0"/>
              </a:rPr>
              <a:t> pr. </a:t>
            </a:r>
            <a:r>
              <a:rPr lang="en-US" u="sng" dirty="0" smtClean="0">
                <a:latin typeface="Jokerman" pitchFamily="82" charset="0"/>
              </a:rPr>
              <a:t>Identical</a:t>
            </a:r>
            <a:r>
              <a:rPr lang="en-US" dirty="0" smtClean="0">
                <a:latin typeface="Jokerman" pitchFamily="82" charset="0"/>
              </a:rPr>
              <a:t> and 1 pr. </a:t>
            </a:r>
            <a:r>
              <a:rPr lang="en-US" u="sng" dirty="0" smtClean="0">
                <a:latin typeface="Jokerman" pitchFamily="82" charset="0"/>
              </a:rPr>
              <a:t>Different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r>
              <a:rPr lang="en-US" dirty="0" smtClean="0">
                <a:latin typeface="Jokerman" pitchFamily="82" charset="0"/>
              </a:rPr>
              <a:t>Discovered </a:t>
            </a:r>
            <a:r>
              <a:rPr lang="en-US" u="sng" dirty="0" smtClean="0">
                <a:latin typeface="Jokerman" pitchFamily="82" charset="0"/>
              </a:rPr>
              <a:t>sex</a:t>
            </a:r>
            <a:r>
              <a:rPr lang="en-US" dirty="0" smtClean="0">
                <a:latin typeface="Jokerman" pitchFamily="82" charset="0"/>
              </a:rPr>
              <a:t> chromosomes – </a:t>
            </a:r>
            <a:r>
              <a:rPr lang="en-US" u="sng" dirty="0" smtClean="0">
                <a:latin typeface="Jokerman" pitchFamily="82" charset="0"/>
              </a:rPr>
              <a:t>X</a:t>
            </a:r>
            <a:r>
              <a:rPr lang="en-US" dirty="0" smtClean="0">
                <a:latin typeface="Jokerman" pitchFamily="82" charset="0"/>
              </a:rPr>
              <a:t> and </a:t>
            </a:r>
            <a:r>
              <a:rPr lang="en-US" u="sng" dirty="0" smtClean="0">
                <a:latin typeface="Jokerman" pitchFamily="82" charset="0"/>
              </a:rPr>
              <a:t>Y</a:t>
            </a:r>
            <a:r>
              <a:rPr lang="en-US" dirty="0" smtClean="0">
                <a:latin typeface="Jokerman" pitchFamily="82" charset="0"/>
              </a:rPr>
              <a:t> (X much larger than the Y)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Y chromosomes has </a:t>
            </a:r>
            <a:r>
              <a:rPr lang="en-US" u="sng" dirty="0" smtClean="0">
                <a:latin typeface="Jokerman" pitchFamily="82" charset="0"/>
              </a:rPr>
              <a:t>SRY gene</a:t>
            </a:r>
            <a:r>
              <a:rPr lang="en-US" dirty="0" smtClean="0">
                <a:latin typeface="Jokerman" pitchFamily="82" charset="0"/>
              </a:rPr>
              <a:t> (sex determining region) – produces </a:t>
            </a:r>
            <a:r>
              <a:rPr lang="en-US" u="sng" dirty="0" smtClean="0">
                <a:latin typeface="Jokerman" pitchFamily="82" charset="0"/>
              </a:rPr>
              <a:t>testes</a:t>
            </a:r>
            <a:r>
              <a:rPr lang="en-US" dirty="0" smtClean="0">
                <a:latin typeface="Jokerman" pitchFamily="82" charset="0"/>
              </a:rPr>
              <a:t>    </a:t>
            </a:r>
          </a:p>
          <a:p>
            <a:pPr lvl="1">
              <a:buNone/>
            </a:pPr>
            <a:r>
              <a:rPr lang="en-US" dirty="0" smtClean="0">
                <a:latin typeface="Jokerman" pitchFamily="82" charset="0"/>
              </a:rPr>
              <a:t>           </a:t>
            </a:r>
            <a:r>
              <a:rPr lang="en-US" u="sng" dirty="0" smtClean="0">
                <a:latin typeface="Jokerman" pitchFamily="82" charset="0"/>
              </a:rPr>
              <a:t>(protein)</a:t>
            </a:r>
            <a:r>
              <a:rPr lang="en-US" dirty="0" smtClean="0">
                <a:latin typeface="Jokerman" pitchFamily="82" charset="0"/>
              </a:rPr>
              <a:t>                                                          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Sex Determination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26626" name="Picture 2" descr="http://t0.gstatic.com/images?q=tbn:ANd9GcSU5FRSRpVsr1l1b4MraTbEXChAWyFjXpOAXbpSfW9V710T4Zel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2514599" cy="1676400"/>
          </a:xfrm>
          <a:prstGeom prst="rect">
            <a:avLst/>
          </a:prstGeom>
          <a:noFill/>
        </p:spPr>
      </p:pic>
      <p:pic>
        <p:nvPicPr>
          <p:cNvPr id="26628" name="Picture 4" descr="http://www.ucl.ac.uk/~ucbhjow/b250/images/imag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3200401" cy="2057400"/>
          </a:xfrm>
          <a:prstGeom prst="rect">
            <a:avLst/>
          </a:prstGeom>
          <a:noFill/>
        </p:spPr>
      </p:pic>
      <p:sp>
        <p:nvSpPr>
          <p:cNvPr id="26630" name="AutoShape 6" descr="data:image/jpeg;base64,/9j/4AAQSkZJRgABAQAAAQABAAD/2wCEAAkGBhASEBUSEBQVFBUVGBUXGBYYFhgVFxcXGBkZGRwWHRgYGyYgGhsjHxYYIC8gJCkqLiwtGB4xNTAqNiYuLCkBCQoKDgwOGA8PGDQfHB0qLCkpKyosNTYpLDIsKS0sNTUsLCwpKTAuLTAsLCwsKS4sLCwsLiwsLDYqKSwvMCksKf/AABEIAJYBDAMBIgACEQEDEQH/xAAbAAEAAgMBAQAAAAAAAAAAAAAABAUCAwYBB//EAEkQAAIBAwIEAwMIBwYBDQEAAAECAwAREgQhBQYTMSJBUTJhcRQjQlKBkbHRBxUzcpLB0hZic6Gy4VNDVGOCg5OUorPC0/DxNP/EABoBAQADAQEBAAAAAAAAAAAAAAABAwQCBQb/xAAvEQEAAQMCBQEFCQEAAAAAAAAAAQIDETFRBBITIUEFIjJxgeEUFpGhscHR8PEV/9oADAMBAAIRAxEAPwD7jSlKBSlKBSlKBSlKBSlatVqkjQvIwVVFyT2H/wB9KDbStOk1SyKHUMAb+0rIdv7rAEVUc5cyfItMZAAXY4ID2yO9z7gATUVVRTGZWWrVV6uLdEZme0L2lfBZebtez5nUy377Niv8I2t9lfSv0f8AOTatWimt1oxe42zXtlbyIOx+Iqi3xFNc4evxnot/hbXVmYqiNceHYUpXha25rQ8R7SvjvNX6QdRNKy6eRooVNlxOLPb6RbuAfIDyrHlf9IGpglUTyNLCxAbM5MoP0g3fb09Ky/aaObD3/wDgcT0up2zjPL5/19kpXgNe1qeAUrRrNbHEheRgqi259SbAADcknYAd690mrSRA6G6nsbEe7sQCPtoN1KVr1E6ojO2yqCx+AFz+FBspWrTalZEV0N1dQwPa4YXH+RrNJARcEEbjY33BsR94oMqUpQKVrhnVr4+RKnYjcd+/40+ULnh9K2XY9r272t9lBspSlApSlBq1WqSNGkkIVEBZiewA3JqCvH4/m7rKvUk6Sh42Q5Yl7kNbw2U71L4hGGidTGJQVIMZsA4IsV32399csnL08gjSRCYE1KusUsgkdIhE6lWa5zXMiykk277bAOwLj1rVqdXHGrPIyqqglmJAAA3uTXGjliZVjD6dZ41XVxrCWQLGZJy0bjLYDCy7bqLWHejclytBqklVJZn08MUcjWbJ0gCM1zcrdx379vSg7fMWvfb1rzMetVHE9PI2jCQwJc4AwsEIVMhkAL4FgOwJxuKpeF8ry30yzxKUhl1bEEoVCyEtHZV8O17YgWBGw7UHY5j1FZVxem5M+ciaWFG+c1xluQ2SyOzRBh9JdwcTsDva9WfC+CaoaaBW1MsTJDEjIqwuA6oAxyeNidx60HQ1Vcw+xF/jwf8AqCsP1Nqf+fT/APd6b/4aha7h80ckEkuoedBKqmN1jTxObLIDEq3Kk9muPPYgGg6WuO/SJwZdQsKmQRsGfG4uGJA27jew8q7GqvmLgkeqhKSLlY5LvYgj0I9xNOWmrtXo7ovXbFXUsziqNP73fKG5B1F9njP8Q/8AbV1ydwD5LrYmknTJg6hADdrqfXy2v28q3f2XUbCbUAfV6m34VM4ZwWGBxJGt3Bvmxyb7z2qI4Xh6PaiZmfHb6tF3171C9TNurERPadNPw/h39VnM0yro5izYDpsMrXxyGN7efepek1iyLcH4jzFVvG9crDprY39rzHw99T286MfPNPtU6+HyuPkp3F4ZopF8iCfwsbV6/JRQZaieONfO1yfsva5rp5uV9KxywwP9xiv+QqXwXk3TGUNgWxIJLsW7eW+1R9l4XXM/DH75b/vD6nMcuac7/TDtdHHjGi3Jsqi577ADf31uqv1mk1GReGYD/o5FDRm3oVs6k+tyPdWn9dSR/wD9MDoPrx3mj+PhGYHxUVLFM57y2cf06PDZ0lezKR0tpEYG4dTcbg//AIa5TiXD+IyrEZTLjhMoZEBlR816UzIkqKJMB33UG9wMtuul47p1h65kUxXUZqchdmCgeG/mQKwi5h07SLGGIZrWBR13K5hCWUBXx8WBs1vKiFLJoNT8vEgWT5MXXJMv+WCWGpxv+y7KUB3YBrbb6+YOGalmAkEmpXoTKpjtHadj4WZQwFsdgd7eL61WknN+mMbtG4OMTzDJZEVo1sC4bA3S7DxKDfyvUuTmDTrL0S/jyVD4WKh2F1QvbEMQRZSb7j1Fw5bR8I1g1EBk6iqqaXAquQUJGBLEx6oC3a9yUa4IsdttR4FPHAsccTKi6rUNMgBbqI5kMbgLKpZRlHcBgbjsbb9ZoOZNNM/Tie7HMjwsAem2LgMRYlT3ANxcVG4lzL0ZWhaMl2VTAA37dicSg28JVipPeytl5GwVP6k1BWYt1pHXRRJEzMVLTYahWJQPYSeJLk/W71Gm5cnUSFBNkqaJ4/nXN5g7CZt3sWxCg32t9td0t7b969oOQHBp5JUWVZOn8q1bN4yAYmRgl7NfEm1hVd+qdeYFVhNl8mgQ/OeIOupBbfL2hHvl6edfQKUHEazh8kRZWWQ6Yau/T6ti8Z04tiXcEqJrsVv5E2tV3yXIW0SMb7vORk2ZxM0mPiuchjaxubjtVxqNMjrjIquPRgGH3GswLbCg9pSlBH4hrkhieaQ2SNWdj3NlFzYeZ27VD03E5cS+oiWCMKXLGUMVA3swAsDa97EjapfEtAk8MkMl8ZFZGtsbMLXB8j6VU6vgepn08mn1M0ZV0xDJEVctsQ5u5XuN1AsfUdqCW3M2lCBzJYMxQAq4bMAsUwxyysL42udrd61rzZpTIqKxOULThwjFOmpsSWAsD32PpbvtUbQ8sFGicmMMkzytgr+MtC0W5kdjfcb37C3vqPDyc6KqiVf2Goge6HcSsXDDxbEG1wb3HpQWT816MIrmUYtkVIVzdVsWfZb4C4u/si/estRzTo0fB5kB8PrYZjJSWAsAwOxJsTsN6hzctygxNBKiuun+TMXjLqV8JDgBhZgQdr2N7HsDWmHksIhRJPDnoit1uQulEYsTfct0+/legsm5o0gjEplGJLL2a4KXzutslxsSxIFhubVsn5h0yOyNIoZFzbvZUtkGJAsAQO99+3eqXXckl2Lh1J6mobFlfApqMMkODqbjprve3cW3uJGp5PDpqELhRMmnRcVIwMA2Ni24vba/YWv50F3oeIRzLnG1wCVOxUhh3UqwBU+4ionH4mMSsql8JIpCq7sVRwTYeZtc287Vo4fy3GsRSZUJLmQ4dRQWIC3JZ2Ymw9fT0rRxfg2nijukQLsyIuTuFDOwUE2a9he+3e1Bd6XVLIoZcrG/tKyHbb2XAI+6t1U2m5XhCgSqrN5leog/hMjEffW3+zOl/wCH/wCZ/wCqg94lwjPxJs3mPI/kao3Qg2IsR5GutjjCgAdgAB8BXP8AGdQGksPo7X9/nRXXEaoFKUoqStFw9pDtsvm35eprotNpljXFf9yfWo/CNQGiAHddiP51NoupiIKUpR2gcV4UJowgOHzkUlwL3MciyW7jvja/vqsblBPlTz3QrI2ZVkYurmPpko4kAW4HmpIubHfadzDqmSNAhKmSWKLId1DsASD5G1wD6kVC4hJIutjEryLDJgsJjIC9UZMySC1zkq7HtsRsdyFNo+VtTKrRSkpGukfSIzIgbxMljikjBrLGLtdQbiyjerublctI1pbQyTR6h48Lt1I8CAJMtlJjQkYk97EX2pOWtXqdVI3zs0YaKR2DFTdZ3b5O8K74hFU+L1FiPTbDxXVtovlsjWMeCrGhGMhSQJI59eoQ2I+iLHuTQXPD+Wuk0DdS/R+U/Rtl13D+u2Nred/dU7W8MEk0Et7dBna1r3zjZLXvt7V/srVxjijxtDFEqtJM7KuZKooVGdiSASdlsAPX3VQpz1KxQJpy7WLyKnUfw9d4QEKoRf5tmu2I2A89g7Glc3/aabr4GJOkNT8myzOZJjDhscbWF7Hf/fLlnmeTVm5hZI2TqRvZ7WyK4MWUAvazeEkbkeW4dFSlKBSlKBSlKBSlKBSlKBSlKBSlKBVVzD7EX+PB/rFWtVXMPsRf48H+sUFrSlKCJxPV9OMkdzsPj61zNWPG58pMfJR/mdz/ACquoprnMrPhvCQ65OSAe1vxqHrdKY3K9/MH1FdJo0tGo9w/CqnmBfEp9x/yP+9EzTiEXhmrwkF+x2P5/ZXTVx1dPwyfOJT59j8RtRNE+EqlKUWNGt0aSoUfsbHY2IINwwPkQQCD7qjjgWn6hl6YLnLckndhYkAmykja4tU+lBXHSwQvCVjVSF6CMNsUsCE+HgH3Vs/VEPTSILaOMqVQbL4DdQfUA2NvUCveKxAx7+RU39N7X+y9/srdpJiy3PcbN8Rsfz+2oz3wInHOEDURhLqCrBgWTOxFxtuCDv3BH3Eio+k5T0yRxIVzMQYK58LeJs2Hgt4S2+PbtttVzSpET9VQ3vgt+p1f+0Axz+Ntq80fB4ImZokCFr3te25ubLewudzYVMpQKUpQKUpQKUpQReK67owSzWy6cbvje18FLWv5XtWufi8UcaSSHHPEKoDOzMwviqqCzG1+w8jWziuh60EsN8epG6Xte2alb287XqqbgepYRFpYhJAwaMrE2J+baNldTISbhu4It76DfNzdo1VWMosyM4srscEOLsQFJAU+1f2bG9rVt1HMemR+m0m94xsrMoMhAQFlBVS1xYE73vVWnJllcdW5kg1UTHC3j1MnUZwMtgDsF9Lb1E13ANQJenDkY5JNLJISqYgw9IMQ/UyAKwr4cDv2IF7B03EuLRQLlKWC7kkI7gBRcs2CnFQO5NgK06jmLTI7oz7xp1HsrsFTEtmSAQBZTbfe1u9RuZeX31ahBLghSVGXEsD1FADizr4lsbXuPEdu1an5XLR6lWkF9Tp0hJCWClY3QtbLcHO9r+XegkJzdoywUS7llX2HG72wJJXZGuArnwsTYE1cVQ6rljNpT1LdU6Q+z2+TuG9d8rW93vrLUcoxO7OZtWCxLELqp1UXN7BQ9gPcKC8qq5h9mL/Hg/1ion9i4f8Ajaz/AMZqP660angKaZ4JUeZysqpaaV5ltIcSQJCcWF9mFj3HY0HT14zWFz5V7UXicmMTH3W+/ahLmpZMmLHzJP31jSgozOwQbCqbmHunwb+VXVUnMPdPgf5UX16Kmrrl+XZl94P37fyqlqw4G9pbeoP50VU6uhqG2ocs2OICm24JJPmdiLDeplV3RVxIrgMpcggi4Pbyqm9VNNOYaIhs6sn1o/4T/XXvUl+sn8Lf11ynC+HgJoxF80WM5ZlVS3suB7QIv27g7VkvG5cBKzKgPQZwoRZHygViqBwczc+z3tsCKy9S54l1iHTTLKylSyWII9hvP/r16I3BJUgXte6k7ja+xFv9hVfxrWsjxr1OijCQmTFTd1xxj8QI3uxt3OFhaqPS8waplyLICIlfElFLA6cSGRYyMycz5HEAEEXFcxXcnvlOIddnL9ZP4G/rp1JfrJ/C39dc1qeK6iNSC+VxpmMhCJ0xL1MtyMQAYxYsDbPe9Tzqpfk0TPgzGWIXGLqVMlg1wLXxtuOx7VPVubmIW2cv1k/gb+umcv1k/gb+uqzgmp60TrKwlIJRyMTG11FwhQC679jcjsSe9a+B6Zs3MjF+iTBHe98Bi2R9XN1BPog9Td1rm5iFvnL9ZP4G/rpnL9ZP4G/rrOlc9e5unlhhnL9ZP4G/rrbpZiwOQAIJBt228x99Y15ofp/vn8BV9i7VXVMTLmqMJVKUrY4KUpQKUpQKUpQKUpQKquYfYi/x4P8AWKtaquYfYi/x4P8AWKC1qu44fmviwqxqs4+fm1/e/kaOatFDWUYuw+I/Gsa26QXkT95fxoodZVPzCvsH94fhVxVXx9fAp9G/kaL6tFFUnhjWmT42+8VGrZpms6n0Zfxoph1tVWp1fSjnlIvhm1u18QDarWqjW6Qywzxg2L9RQT2BZQL1n4j3Pm1U6spOLQpfqSRp4mUXdd8bX89rZC48rj1pBxNGZ1JClXZBcjxYqrkj4BqhNwFi8jZL411IG3brdK33dM3+IqL/AGVe0w6g+fQxvsSVHTVQynuDktyOzAjsRc4cU7u1jqtVppIwxnATLHJJsASfokqd/h9tYQ8ZjXTxSABY2YRjxAKq3Kg37W8I/wAq0Q8EkUrKMOqr5HKSWRWBTp+092UgHa1/TzvWScDkXTQxBoy8UivfEhDi5awA3Xvt6e+nbcWB4pAFVjLHi+ynMWb4G+9evxOEFgZEBQXYZC6j3+ncfeKpZeWHY5MVYuJRIgeSNbSuGIBQ3PoQRv32qV+q9QsbRRuoXMuGuyuwZy7IxA27kZg37bUxTuLFeIRFchIhGOd8hbDza/psd68ficIzvIg6ds/EPDfsDvtVIeWphGyK6XkjnjYtmbCSRnDAkksRmQbnfv7q26zl+V3ZlYIokEioHkAL3bJiRYxkhj7Nxfc3pincXL6tcA6lSrFbHIAHIgAg9j3+3tUfT8ZikheWJlZULgm4UXQkG5OwG3c+Va/1T8wsS2Wzo53ZxcSCRt23Nzfc+tYtwtzppoCy+MzYtvsJCzbj1BYjb0qMQJ8WrjZmVWVmTZgCCVPvt2rZofp/vn8BUDQ6B0lka4EbbiNSxGRYkvv7JN9wuxO/ep+h+n++fwFaOG9+cbOatEqlKVvcFKUoFKUoFKUoFKUoFVXMhtErn2Ulhdj3xVXF2PuA3PoLmrWlBrg1COoZGVlPZlIYH7RVbzAfCnxP4VaRxhRZQAPQC1VPMJ9gfvfyo5q0U1SOHj51PjUepnCR88v2/gaKY1dLVfxxfmvgRVhUPi63hb7PxFF86OaoDShozuwBqo10rrDO0dsl6hW/a4W/pVrF7I+AqumkjVJTKQEybIntiQAb+7es/Ee782ulVaXjMiRbqGEKRGVjIxYmQBjjkLtYEHci97DtW3U8xlYwwjuSJzjlb9lIsdr288r38qmPodM0gBVC6KpA8woJC3HYgEG1/MG1Yz8N0qtdo1vI2PYm5Y5Ee65QE+8VhzTnR20jjEmfS6a9XqFPbOFhGJMr437EC1u/urVw/isg0sLEZSSuUAZtsiz92AOwCnsN7CrOfhkT3yQG7BydwcgMcrjcGwt8KfquHpCERqIx2QCwFjcWt2sd9qZjYVcvMMguBEpZFnZ/GQPmSlwpx3yElxe1rb1gnHmQy3BcM79O5tdgIsYvdfO/2NVsvC4QMRGtsXS1vouQWHvyIBPrWqbg6M8ZAUKj9XHHcyY4q177WBPlvtTNOw91uvdZFiiRWcq7+Jiq4qVW1wDuSw+HnULR8xNIVYRgRs8aAlvHeSNZAcbWsMrHf3irPWcOilt1EDWvbv59xceR8x516NBEOyAeIP2+koCg/YAB9lRExjQUvMXEdQjOseIUQFwQSHzEiKN7WA3t3862anmJ0bpGK8uTCy9R1sqI9/BGW7SKPZte+9Wup4dFIQZEDEArv9U2JHwuoP2VjqOFQyXLoCS2V9wcscb3BuPCLfCpzT2zA3aabNFfErkqtiwsy3F8SPIjsaz0P0/3z+AoBbYU0P0/3z+Aq7hvfn4IqSqUpXoKylKUClKUClKUClKUClKUCuF/SkZo0gnhZlwZ1Yj++FtcdiLrbf1Fd1WnWaOOVGjlUMjCxU9iK4rp5qZiGnhL0WL1NyqMxGsbxPaXxWPnnVAWIjb3lSPwYCul/R5xHVarVl5G+biQ3CjFcm2Ue82yPfyqfN+iPTF7rLKq/V8JPwDEfjeuu4NwWHSxCKBcV7nzLH6xPmaz27d3m9ue0Pb4zi/T+lMcPbjnq840+vwTqh8Y0ryaeRIyVdkYKQbWa2x++1TKVrnu+cpnlmJ2fD05z1iXVwhYEg5JZgRsQcSN71pm5i1mpIiVrdQhAqDG5ba1+/n619N5i/R9pdW5lu0Uh9pktZveVPn7xas+W+QdNpH6gykkHZnt4b/VUbA+/c1h6V2ZxNXZ9VHH+m00dWmzHU2x5/TH5uigjxUL6AD7haokag9QEAgswIO4IIG1T6iNpXDEoVsxvYg7H4g9tq0XqJqpxD5aJ75lXcA4cYY2DA5F33JyOCsVjF/QIFA/z3vVbHwp2CLLG+YmVpZCwxkUF9wQ18dx4bCwNq6Loy+qfc3506Mvqn3N+dZejc2dZhzh4RqCDjkpSLULGS+wYynp+Z36ewY9ga9ThTtIto5I4M0yjZ/RJQzEBz4SWiFr7lb28z0XRl9U+5vzp0ZfVPub86npXNkZhzMfCdQsaAByTGOsOp4nKyxnHIt7RjzAN+21+1ZroZg6Mkb4iUlI3IKxoenkzePwMCrsoGWxItvt0fRl9U+5vzp0ZfVPub86dK5sZhy44XqCmISRWwCzN1P2snUjOakP6CQ5eHZgLeQ26jgs6hzBkr9SUIc9ljaJgoAJ2XMg28jvXR9GX1T7m/OnRl9U+5vzp0rmxmFTwHTyRqclks7ABCqqEsu7ftX2JG5v33tvermsOjL6p9zfnToy+qfc351zNi5PhPNDOvND9P8AfP4CsejL6p9zfnW7TQYg3NySST2Fz6D0q6xaqoqzKKpy3UpStbgpSlApSlApSlApSlAqHxbia6eIzOGKLbIjfFSQC5H1VByPuBqZWLoCCCAQdiDuCPSgjaPiKyvIqAkRsELbYlrXIHrjcAn1NvI1E4jzJBEjlWSRo2RXRXXJc3VN/Sxbz9Kz5a4SdNpIYDjeNApx7EjuReqdeWJ/kbaM9EoGUq92u69ZZDmuNrkAgm5ud/Ogvf15pcOp14sCSuXUXHJbkre/cAHatg4rAZDEJY+ooJKZrkANySL3FUycsv8AKeqcMBqTPjbfE6bogWtbLLf4VoTlabJVvF045p51ffqsZRJ4GFrADqm7XNwqi1BdDmHSHtqIe6j9ondxdR37ny9a3/rOHq9HqJ1O/TyGfa/s3v23rlX5HfoGMdIN8hi0oNjtIpYs3b2Tce/aph5Zm6pF4+kdUNVnv1bix6drW7i2V/Z2tQXi8W05DkSxkR7Oc1sh/vG+3bzrA8c0wQSGaLA3s2a4nEXIBv5WN6oF5UnwkQNGidSGWKHJpIw0chka5YAqj+HwC4Ugkd7Vv0vLMvyhJ5elfrvOyLcqt4OioUkbtsGJsO5oLuLi+nbLGaNsFDtZ1OKkXDHfYEb3rbpdXHKoeJ1dT2ZSGBt7xXHnkKQ6eOIPGhTTNCSoIvJ1YpQdrHE9Mg+firouX+GNDGwZQrO5drSPLckAXycA+Xa1BaUpSgUpSgUpSgUpSgUpSgUpSgUpSgUpSgUpSgUpSgUpSgUpSgUpSgUpSgUpSgUpSgUpSgU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data:image/jpeg;base64,/9j/4AAQSkZJRgABAQAAAQABAAD/2wCEAAkGBhASEBUSEBQVFBUVGBUXGBYYFhgVFxcXGBkZGRwWHRgYGyYgGhsjHxYYIC8gJCkqLiwtGB4xNTAqNiYuLCkBCQoKDgwOGA8PGDQfHB0qLCkpKyosNTYpLDIsKS0sNTUsLCwpKTAuLTAsLCwsKS4sLCwsLiwsLDYqKSwvMCksKf/AABEIAJYBDAMBIgACEQEDEQH/xAAbAAEAAgMBAQAAAAAAAAAAAAAABAUCAwYBB//EAEkQAAIBAwIEAwMIBwYBDQEAAAECAwAREgQhBQYTMSJBUTJhcRQjQlKBkbHRBxUzcpLB0hZic6Gy4VNDVGOCg5OUorPC0/DxNP/EABoBAQADAQEBAAAAAAAAAAAAAAABAwQCBQb/xAAvEQEAAQMCBQEFCQEAAAAAAAAAAQIDETFRBBITIUEFIjJxgeEUFpGhscHR8PEV/9oADAMBAAIRAxEAPwD7jSlKBSlKBSlKBSlKBSlatVqkjQvIwVVFyT2H/wB9KDbStOk1SyKHUMAb+0rIdv7rAEVUc5cyfItMZAAXY4ID2yO9z7gATUVVRTGZWWrVV6uLdEZme0L2lfBZebtez5nUy377Niv8I2t9lfSv0f8AOTatWimt1oxe42zXtlbyIOx+Iqi3xFNc4evxnot/hbXVmYqiNceHYUpXha25rQ8R7SvjvNX6QdRNKy6eRooVNlxOLPb6RbuAfIDyrHlf9IGpglUTyNLCxAbM5MoP0g3fb09Ky/aaObD3/wDgcT0up2zjPL5/19kpXgNe1qeAUrRrNbHEheRgqi259SbAADcknYAd690mrSRA6G6nsbEe7sQCPtoN1KVr1E6ojO2yqCx+AFz+FBspWrTalZEV0N1dQwPa4YXH+RrNJARcEEbjY33BsR94oMqUpQKVrhnVr4+RKnYjcd+/40+ULnh9K2XY9r272t9lBspSlApSlBq1WqSNGkkIVEBZiewA3JqCvH4/m7rKvUk6Sh42Q5Yl7kNbw2U71L4hGGidTGJQVIMZsA4IsV32399csnL08gjSRCYE1KusUsgkdIhE6lWa5zXMiykk277bAOwLj1rVqdXHGrPIyqqglmJAAA3uTXGjliZVjD6dZ41XVxrCWQLGZJy0bjLYDCy7bqLWHejclytBqklVJZn08MUcjWbJ0gCM1zcrdx379vSg7fMWvfb1rzMetVHE9PI2jCQwJc4AwsEIVMhkAL4FgOwJxuKpeF8ry30yzxKUhl1bEEoVCyEtHZV8O17YgWBGw7UHY5j1FZVxem5M+ciaWFG+c1xluQ2SyOzRBh9JdwcTsDva9WfC+CaoaaBW1MsTJDEjIqwuA6oAxyeNidx60HQ1Vcw+xF/jwf8AqCsP1Nqf+fT/APd6b/4aha7h80ckEkuoedBKqmN1jTxObLIDEq3Kk9muPPYgGg6WuO/SJwZdQsKmQRsGfG4uGJA27jew8q7GqvmLgkeqhKSLlY5LvYgj0I9xNOWmrtXo7ovXbFXUsziqNP73fKG5B1F9njP8Q/8AbV1ydwD5LrYmknTJg6hADdrqfXy2v28q3f2XUbCbUAfV6m34VM4ZwWGBxJGt3Bvmxyb7z2qI4Xh6PaiZmfHb6tF3171C9TNurERPadNPw/h39VnM0yro5izYDpsMrXxyGN7efepek1iyLcH4jzFVvG9crDprY39rzHw99T286MfPNPtU6+HyuPkp3F4ZopF8iCfwsbV6/JRQZaieONfO1yfsva5rp5uV9KxywwP9xiv+QqXwXk3TGUNgWxIJLsW7eW+1R9l4XXM/DH75b/vD6nMcuac7/TDtdHHjGi3Jsqi577ADf31uqv1mk1GReGYD/o5FDRm3oVs6k+tyPdWn9dSR/wD9MDoPrx3mj+PhGYHxUVLFM57y2cf06PDZ0lezKR0tpEYG4dTcbg//AIa5TiXD+IyrEZTLjhMoZEBlR816UzIkqKJMB33UG9wMtuul47p1h65kUxXUZqchdmCgeG/mQKwi5h07SLGGIZrWBR13K5hCWUBXx8WBs1vKiFLJoNT8vEgWT5MXXJMv+WCWGpxv+y7KUB3YBrbb6+YOGalmAkEmpXoTKpjtHadj4WZQwFsdgd7eL61WknN+mMbtG4OMTzDJZEVo1sC4bA3S7DxKDfyvUuTmDTrL0S/jyVD4WKh2F1QvbEMQRZSb7j1Fw5bR8I1g1EBk6iqqaXAquQUJGBLEx6oC3a9yUa4IsdttR4FPHAsccTKi6rUNMgBbqI5kMbgLKpZRlHcBgbjsbb9ZoOZNNM/Tie7HMjwsAem2LgMRYlT3ANxcVG4lzL0ZWhaMl2VTAA37dicSg28JVipPeytl5GwVP6k1BWYt1pHXRRJEzMVLTYahWJQPYSeJLk/W71Gm5cnUSFBNkqaJ4/nXN5g7CZt3sWxCg32t9td0t7b969oOQHBp5JUWVZOn8q1bN4yAYmRgl7NfEm1hVd+qdeYFVhNl8mgQ/OeIOupBbfL2hHvl6edfQKUHEazh8kRZWWQ6Yau/T6ti8Z04tiXcEqJrsVv5E2tV3yXIW0SMb7vORk2ZxM0mPiuchjaxubjtVxqNMjrjIquPRgGH3GswLbCg9pSlBH4hrkhieaQ2SNWdj3NlFzYeZ27VD03E5cS+oiWCMKXLGUMVA3swAsDa97EjapfEtAk8MkMl8ZFZGtsbMLXB8j6VU6vgepn08mn1M0ZV0xDJEVctsQ5u5XuN1AsfUdqCW3M2lCBzJYMxQAq4bMAsUwxyysL42udrd61rzZpTIqKxOULThwjFOmpsSWAsD32PpbvtUbQ8sFGicmMMkzytgr+MtC0W5kdjfcb37C3vqPDyc6KqiVf2Goge6HcSsXDDxbEG1wb3HpQWT816MIrmUYtkVIVzdVsWfZb4C4u/si/estRzTo0fB5kB8PrYZjJSWAsAwOxJsTsN6hzctygxNBKiuun+TMXjLqV8JDgBhZgQdr2N7HsDWmHksIhRJPDnoit1uQulEYsTfct0+/legsm5o0gjEplGJLL2a4KXzutslxsSxIFhubVsn5h0yOyNIoZFzbvZUtkGJAsAQO99+3eqXXckl2Lh1J6mobFlfApqMMkODqbjprve3cW3uJGp5PDpqELhRMmnRcVIwMA2Ni24vba/YWv50F3oeIRzLnG1wCVOxUhh3UqwBU+4ionH4mMSsql8JIpCq7sVRwTYeZtc287Vo4fy3GsRSZUJLmQ4dRQWIC3JZ2Ymw9fT0rRxfg2nijukQLsyIuTuFDOwUE2a9he+3e1Bd6XVLIoZcrG/tKyHbb2XAI+6t1U2m5XhCgSqrN5leog/hMjEffW3+zOl/wCH/wCZ/wCqg94lwjPxJs3mPI/kao3Qg2IsR5GutjjCgAdgAB8BXP8AGdQGksPo7X9/nRXXEaoFKUoqStFw9pDtsvm35eprotNpljXFf9yfWo/CNQGiAHddiP51NoupiIKUpR2gcV4UJowgOHzkUlwL3MciyW7jvja/vqsblBPlTz3QrI2ZVkYurmPpko4kAW4HmpIubHfadzDqmSNAhKmSWKLId1DsASD5G1wD6kVC4hJIutjEryLDJgsJjIC9UZMySC1zkq7HtsRsdyFNo+VtTKrRSkpGukfSIzIgbxMljikjBrLGLtdQbiyjerublctI1pbQyTR6h48Lt1I8CAJMtlJjQkYk97EX2pOWtXqdVI3zs0YaKR2DFTdZ3b5O8K74hFU+L1FiPTbDxXVtovlsjWMeCrGhGMhSQJI59eoQ2I+iLHuTQXPD+Wuk0DdS/R+U/Rtl13D+u2Nred/dU7W8MEk0Et7dBna1r3zjZLXvt7V/srVxjijxtDFEqtJM7KuZKooVGdiSASdlsAPX3VQpz1KxQJpy7WLyKnUfw9d4QEKoRf5tmu2I2A89g7Glc3/aabr4GJOkNT8myzOZJjDhscbWF7Hf/fLlnmeTVm5hZI2TqRvZ7WyK4MWUAvazeEkbkeW4dFSlKBSlKBSlKBSlKBSlKBSlKBSlKBVVzD7EX+PB/rFWtVXMPsRf48H+sUFrSlKCJxPV9OMkdzsPj61zNWPG58pMfJR/mdz/ACquoprnMrPhvCQ65OSAe1vxqHrdKY3K9/MH1FdJo0tGo9w/CqnmBfEp9x/yP+9EzTiEXhmrwkF+x2P5/ZXTVx1dPwyfOJT59j8RtRNE+EqlKUWNGt0aSoUfsbHY2IINwwPkQQCD7qjjgWn6hl6YLnLckndhYkAmykja4tU+lBXHSwQvCVjVSF6CMNsUsCE+HgH3Vs/VEPTSILaOMqVQbL4DdQfUA2NvUCveKxAx7+RU39N7X+y9/srdpJiy3PcbN8Rsfz+2oz3wInHOEDURhLqCrBgWTOxFxtuCDv3BH3Eio+k5T0yRxIVzMQYK58LeJs2Hgt4S2+PbtttVzSpET9VQ3vgt+p1f+0Axz+Ntq80fB4ImZokCFr3te25ubLewudzYVMpQKUpQKUpQKUpQReK67owSzWy6cbvje18FLWv5XtWufi8UcaSSHHPEKoDOzMwviqqCzG1+w8jWziuh60EsN8epG6Xte2alb287XqqbgepYRFpYhJAwaMrE2J+baNldTISbhu4It76DfNzdo1VWMosyM4srscEOLsQFJAU+1f2bG9rVt1HMemR+m0m94xsrMoMhAQFlBVS1xYE73vVWnJllcdW5kg1UTHC3j1MnUZwMtgDsF9Lb1E13ANQJenDkY5JNLJISqYgw9IMQ/UyAKwr4cDv2IF7B03EuLRQLlKWC7kkI7gBRcs2CnFQO5NgK06jmLTI7oz7xp1HsrsFTEtmSAQBZTbfe1u9RuZeX31ahBLghSVGXEsD1FADizr4lsbXuPEdu1an5XLR6lWkF9Tp0hJCWClY3QtbLcHO9r+XegkJzdoywUS7llX2HG72wJJXZGuArnwsTYE1cVQ6rljNpT1LdU6Q+z2+TuG9d8rW93vrLUcoxO7OZtWCxLELqp1UXN7BQ9gPcKC8qq5h9mL/Hg/1ion9i4f8Ajaz/AMZqP660angKaZ4JUeZysqpaaV5ltIcSQJCcWF9mFj3HY0HT14zWFz5V7UXicmMTH3W+/ahLmpZMmLHzJP31jSgozOwQbCqbmHunwb+VXVUnMPdPgf5UX16Kmrrl+XZl94P37fyqlqw4G9pbeoP50VU6uhqG2ocs2OICm24JJPmdiLDeplV3RVxIrgMpcggi4Pbyqm9VNNOYaIhs6sn1o/4T/XXvUl+sn8Lf11ynC+HgJoxF80WM5ZlVS3suB7QIv27g7VkvG5cBKzKgPQZwoRZHygViqBwczc+z3tsCKy9S54l1iHTTLKylSyWII9hvP/r16I3BJUgXte6k7ja+xFv9hVfxrWsjxr1OijCQmTFTd1xxj8QI3uxt3OFhaqPS8waplyLICIlfElFLA6cSGRYyMycz5HEAEEXFcxXcnvlOIddnL9ZP4G/rp1JfrJ/C39dc1qeK6iNSC+VxpmMhCJ0xL1MtyMQAYxYsDbPe9Tzqpfk0TPgzGWIXGLqVMlg1wLXxtuOx7VPVubmIW2cv1k/gb+umcv1k/gb+uqzgmp60TrKwlIJRyMTG11FwhQC679jcjsSe9a+B6Zs3MjF+iTBHe98Bi2R9XN1BPog9Td1rm5iFvnL9ZP4G/rpnL9ZP4G/rrOlc9e5unlhhnL9ZP4G/rrbpZiwOQAIJBt228x99Y15ofp/vn8BV9i7VXVMTLmqMJVKUrY4KUpQKUpQKUpQKUpQKquYfYi/x4P8AWKtaquYfYi/x4P8AWKC1qu44fmviwqxqs4+fm1/e/kaOatFDWUYuw+I/Gsa26QXkT95fxoodZVPzCvsH94fhVxVXx9fAp9G/kaL6tFFUnhjWmT42+8VGrZpms6n0Zfxoph1tVWp1fSjnlIvhm1u18QDarWqjW6Qywzxg2L9RQT2BZQL1n4j3Pm1U6spOLQpfqSRp4mUXdd8bX89rZC48rj1pBxNGZ1JClXZBcjxYqrkj4BqhNwFi8jZL411IG3brdK33dM3+IqL/AGVe0w6g+fQxvsSVHTVQynuDktyOzAjsRc4cU7u1jqtVppIwxnATLHJJsASfokqd/h9tYQ8ZjXTxSABY2YRjxAKq3Kg37W8I/wAq0Q8EkUrKMOqr5HKSWRWBTp+092UgHa1/TzvWScDkXTQxBoy8UivfEhDi5awA3Xvt6e+nbcWB4pAFVjLHi+ynMWb4G+9evxOEFgZEBQXYZC6j3+ncfeKpZeWHY5MVYuJRIgeSNbSuGIBQ3PoQRv32qV+q9QsbRRuoXMuGuyuwZy7IxA27kZg37bUxTuLFeIRFchIhGOd8hbDza/psd68ficIzvIg6ds/EPDfsDvtVIeWphGyK6XkjnjYtmbCSRnDAkksRmQbnfv7q26zl+V3ZlYIokEioHkAL3bJiRYxkhj7Nxfc3pincXL6tcA6lSrFbHIAHIgAg9j3+3tUfT8ZikheWJlZULgm4UXQkG5OwG3c+Va/1T8wsS2Wzo53ZxcSCRt23Nzfc+tYtwtzppoCy+MzYtvsJCzbj1BYjb0qMQJ8WrjZmVWVmTZgCCVPvt2rZofp/vn8BUDQ6B0lka4EbbiNSxGRYkvv7JN9wuxO/ep+h+n++fwFaOG9+cbOatEqlKVvcFKUoFKUoFKUoFKUoFVXMhtErn2Ulhdj3xVXF2PuA3PoLmrWlBrg1COoZGVlPZlIYH7RVbzAfCnxP4VaRxhRZQAPQC1VPMJ9gfvfyo5q0U1SOHj51PjUepnCR88v2/gaKY1dLVfxxfmvgRVhUPi63hb7PxFF86OaoDShozuwBqo10rrDO0dsl6hW/a4W/pVrF7I+AqumkjVJTKQEybIntiQAb+7es/Ee782ulVaXjMiRbqGEKRGVjIxYmQBjjkLtYEHci97DtW3U8xlYwwjuSJzjlb9lIsdr288r38qmPodM0gBVC6KpA8woJC3HYgEG1/MG1Yz8N0qtdo1vI2PYm5Y5Ee65QE+8VhzTnR20jjEmfS6a9XqFPbOFhGJMr437EC1u/urVw/isg0sLEZSSuUAZtsiz92AOwCnsN7CrOfhkT3yQG7BydwcgMcrjcGwt8KfquHpCERqIx2QCwFjcWt2sd9qZjYVcvMMguBEpZFnZ/GQPmSlwpx3yElxe1rb1gnHmQy3BcM79O5tdgIsYvdfO/2NVsvC4QMRGtsXS1vouQWHvyIBPrWqbg6M8ZAUKj9XHHcyY4q177WBPlvtTNOw91uvdZFiiRWcq7+Jiq4qVW1wDuSw+HnULR8xNIVYRgRs8aAlvHeSNZAcbWsMrHf3irPWcOilt1EDWvbv59xceR8x516NBEOyAeIP2+koCg/YAB9lRExjQUvMXEdQjOseIUQFwQSHzEiKN7WA3t3862anmJ0bpGK8uTCy9R1sqI9/BGW7SKPZte+9Wup4dFIQZEDEArv9U2JHwuoP2VjqOFQyXLoCS2V9wcscb3BuPCLfCpzT2zA3aabNFfErkqtiwsy3F8SPIjsaz0P0/3z+AoBbYU0P0/3z+Aq7hvfn4IqSqUpXoKylKUClKUClKUClKUClKUCuF/SkZo0gnhZlwZ1Yj++FtcdiLrbf1Fd1WnWaOOVGjlUMjCxU9iK4rp5qZiGnhL0WL1NyqMxGsbxPaXxWPnnVAWIjb3lSPwYCul/R5xHVarVl5G+biQ3CjFcm2Ue82yPfyqfN+iPTF7rLKq/V8JPwDEfjeuu4NwWHSxCKBcV7nzLH6xPmaz27d3m9ue0Pb4zi/T+lMcPbjnq840+vwTqh8Y0ryaeRIyVdkYKQbWa2x++1TKVrnu+cpnlmJ2fD05z1iXVwhYEg5JZgRsQcSN71pm5i1mpIiVrdQhAqDG5ba1+/n619N5i/R9pdW5lu0Uh9pktZveVPn7xas+W+QdNpH6gykkHZnt4b/VUbA+/c1h6V2ZxNXZ9VHH+m00dWmzHU2x5/TH5uigjxUL6AD7haokag9QEAgswIO4IIG1T6iNpXDEoVsxvYg7H4g9tq0XqJqpxD5aJ75lXcA4cYY2DA5F33JyOCsVjF/QIFA/z3vVbHwp2CLLG+YmVpZCwxkUF9wQ18dx4bCwNq6Loy+qfc3506Mvqn3N+dZejc2dZhzh4RqCDjkpSLULGS+wYynp+Z36ewY9ga9ThTtIto5I4M0yjZ/RJQzEBz4SWiFr7lb28z0XRl9U+5vzp0ZfVPub86npXNkZhzMfCdQsaAByTGOsOp4nKyxnHIt7RjzAN+21+1ZroZg6Mkb4iUlI3IKxoenkzePwMCrsoGWxItvt0fRl9U+5vzp0ZfVPub86dK5sZhy44XqCmISRWwCzN1P2snUjOakP6CQ5eHZgLeQ26jgs6hzBkr9SUIc9ljaJgoAJ2XMg28jvXR9GX1T7m/OnRl9U+5vzp0rmxmFTwHTyRqclks7ABCqqEsu7ftX2JG5v33tvermsOjL6p9zfnToy+qfc351zNi5PhPNDOvND9P8AfP4CsejL6p9zfnW7TQYg3NySST2Fz6D0q6xaqoqzKKpy3UpStbgpSlApSlApSlApSlAqHxbia6eIzOGKLbIjfFSQC5H1VByPuBqZWLoCCCAQdiDuCPSgjaPiKyvIqAkRsELbYlrXIHrjcAn1NvI1E4jzJBEjlWSRo2RXRXXJc3VN/Sxbz9Kz5a4SdNpIYDjeNApx7EjuReqdeWJ/kbaM9EoGUq92u69ZZDmuNrkAgm5ud/Ogvf15pcOp14sCSuXUXHJbkre/cAHatg4rAZDEJY+ooJKZrkANySL3FUycsv8AKeqcMBqTPjbfE6bogWtbLLf4VoTlabJVvF045p51ffqsZRJ4GFrADqm7XNwqi1BdDmHSHtqIe6j9ondxdR37ny9a3/rOHq9HqJ1O/TyGfa/s3v23rlX5HfoGMdIN8hi0oNjtIpYs3b2Tce/aph5Zm6pF4+kdUNVnv1bix6drW7i2V/Z2tQXi8W05DkSxkR7Oc1sh/vG+3bzrA8c0wQSGaLA3s2a4nEXIBv5WN6oF5UnwkQNGidSGWKHJpIw0chka5YAqj+HwC4Ugkd7Vv0vLMvyhJ5elfrvOyLcqt4OioUkbtsGJsO5oLuLi+nbLGaNsFDtZ1OKkXDHfYEb3rbpdXHKoeJ1dT2ZSGBt7xXHnkKQ6eOIPGhTTNCSoIvJ1YpQdrHE9Mg+firouX+GNDGwZQrO5drSPLckAXycA+Xa1BaUpSgUpSgUpSgUpSgUpSgUpSgUpSgUpSgUpSgUpSgUpSgUpSgUpSgUpSgUpSgUpSgUpSgUpSgU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www.nature.com/scitable/nated/content/18935/pierce_4_10_mi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181600"/>
            <a:ext cx="2895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Deletion</a:t>
            </a:r>
            <a:r>
              <a:rPr lang="en-US" dirty="0" smtClean="0">
                <a:latin typeface="Jokerman" pitchFamily="82" charset="0"/>
              </a:rPr>
              <a:t> – loss of a piece of chromosome due to breakage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048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Deletion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3645" y="2723445"/>
            <a:ext cx="2590801" cy="27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24374" y="2724028"/>
            <a:ext cx="2575033" cy="27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04845" y="2915356"/>
            <a:ext cx="2590800" cy="23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Inversion</a:t>
            </a:r>
            <a:r>
              <a:rPr lang="en-US" dirty="0" smtClean="0">
                <a:latin typeface="Jokerman" pitchFamily="82" charset="0"/>
              </a:rPr>
              <a:t> – A chromosomal segment breaks off, flips around backwards, and reattaches.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81000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Inversion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6965" y="3321694"/>
            <a:ext cx="2666999" cy="25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55377" y="3326423"/>
            <a:ext cx="2590799" cy="24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21011" y="3427791"/>
            <a:ext cx="2620619" cy="23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Translocation</a:t>
            </a:r>
            <a:r>
              <a:rPr lang="en-US" dirty="0" smtClean="0">
                <a:latin typeface="Jokerman" pitchFamily="82" charset="0"/>
              </a:rPr>
              <a:t> – a piece of one chromosome breaks off and reattaches to a </a:t>
            </a:r>
            <a:r>
              <a:rPr lang="en-US" dirty="0" err="1" smtClean="0">
                <a:latin typeface="Jokerman" pitchFamily="82" charset="0"/>
              </a:rPr>
              <a:t>nonhomologous</a:t>
            </a:r>
            <a:r>
              <a:rPr lang="en-US" dirty="0" smtClean="0">
                <a:latin typeface="Jokerman" pitchFamily="82" charset="0"/>
              </a:rPr>
              <a:t> chromosome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81000"/>
            <a:ext cx="4865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Translocation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0937" y="3231259"/>
            <a:ext cx="25481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61278" y="3289850"/>
            <a:ext cx="262144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58841" y="3261360"/>
            <a:ext cx="2560321" cy="2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05400" cy="5257800"/>
          </a:xfrm>
        </p:spPr>
        <p:txBody>
          <a:bodyPr/>
          <a:lstStyle/>
          <a:p>
            <a:r>
              <a:rPr lang="en-US" u="sng" dirty="0" err="1" smtClean="0">
                <a:latin typeface="Jokerman" pitchFamily="82" charset="0"/>
              </a:rPr>
              <a:t>Nondisjunction</a:t>
            </a:r>
            <a:r>
              <a:rPr lang="en-US" dirty="0" smtClean="0">
                <a:latin typeface="Jokerman" pitchFamily="82" charset="0"/>
              </a:rPr>
              <a:t> – a chromosome fails to separate from its homologue during meiosis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Ex. 1 gamete receives an extra copy of a chromosome; a gamete receives no copy of a chromosome.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Down’s Syndrome #21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1000"/>
            <a:ext cx="537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Nondisjunction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5122" name="Picture 2" descr="http://www.utm.utoronto.ca/~w3bio380/picts/lectures/lecture4/Non-Disjunction%20II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419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Jokerman" pitchFamily="82" charset="0"/>
              </a:rPr>
              <a:t>Involve large segments of </a:t>
            </a:r>
            <a:r>
              <a:rPr lang="en-US" u="sng" dirty="0" smtClean="0">
                <a:latin typeface="Jokerman" pitchFamily="82" charset="0"/>
              </a:rPr>
              <a:t>genes</a:t>
            </a:r>
            <a:r>
              <a:rPr lang="en-US" dirty="0" smtClean="0">
                <a:latin typeface="Jokerman" pitchFamily="82" charset="0"/>
              </a:rPr>
              <a:t> or a single nucleotide. </a:t>
            </a:r>
            <a:r>
              <a:rPr lang="en-US" u="sng" dirty="0" smtClean="0">
                <a:latin typeface="Jokerman" pitchFamily="82" charset="0"/>
              </a:rPr>
              <a:t>(DNA)</a:t>
            </a:r>
          </a:p>
          <a:p>
            <a:r>
              <a:rPr lang="en-US" dirty="0" smtClean="0">
                <a:latin typeface="Jokerman" pitchFamily="82" charset="0"/>
              </a:rPr>
              <a:t>A single nucleotide is substituted, added, or removed.  More about this as it relates to DNA with our DNA unit.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Gene Mutations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4098" name="Picture 2" descr="http://www.cancer.gov/PublishedContent/Images/images/documents/4167b7ca-7e27-4eec-9855-640637dde5dc/cancer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826" y="1600200"/>
            <a:ext cx="497258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54864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Definition:  </a:t>
            </a:r>
            <a:r>
              <a:rPr lang="en-US" u="sng" dirty="0" smtClean="0">
                <a:latin typeface="Jokerman" pitchFamily="82" charset="0"/>
              </a:rPr>
              <a:t>diagram that shows how a trait is inherited over generations.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Squares = </a:t>
            </a:r>
            <a:r>
              <a:rPr lang="en-US" u="sng" dirty="0" smtClean="0">
                <a:latin typeface="Jokerman" pitchFamily="82" charset="0"/>
              </a:rPr>
              <a:t>males</a:t>
            </a:r>
            <a:r>
              <a:rPr lang="en-US" dirty="0" smtClean="0">
                <a:latin typeface="Jokerman" pitchFamily="82" charset="0"/>
              </a:rPr>
              <a:t>        Circles = </a:t>
            </a:r>
            <a:r>
              <a:rPr lang="en-US" u="sng" dirty="0" smtClean="0">
                <a:latin typeface="Jokerman" pitchFamily="82" charset="0"/>
              </a:rPr>
              <a:t>females</a:t>
            </a:r>
          </a:p>
          <a:p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81000"/>
            <a:ext cx="364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Pedigrees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38275"/>
            <a:ext cx="5532301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Pedigree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7360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Sketch the pedigree and be able to understand the meaning of the shading of the symbol.</a:t>
            </a:r>
          </a:p>
          <a:p>
            <a:r>
              <a:rPr lang="en-US" dirty="0" smtClean="0">
                <a:latin typeface="Jokerman" pitchFamily="82" charset="0"/>
              </a:rPr>
              <a:t>Pedigree for Hemophilia </a:t>
            </a:r>
          </a:p>
          <a:p>
            <a:pPr>
              <a:buNone/>
            </a:pPr>
            <a:r>
              <a:rPr lang="en-US" dirty="0" smtClean="0">
                <a:latin typeface="Jokerman" pitchFamily="82" charset="0"/>
              </a:rPr>
              <a:t>   (Blood-</a:t>
            </a:r>
          </a:p>
          <a:p>
            <a:pPr>
              <a:buNone/>
            </a:pPr>
            <a:r>
              <a:rPr lang="en-US" dirty="0" smtClean="0">
                <a:latin typeface="Jokerman" pitchFamily="82" charset="0"/>
              </a:rPr>
              <a:t>   clotting </a:t>
            </a:r>
          </a:p>
          <a:p>
            <a:pPr>
              <a:buNone/>
            </a:pPr>
            <a:r>
              <a:rPr lang="en-US" dirty="0" smtClean="0">
                <a:latin typeface="Jokerman" pitchFamily="82" charset="0"/>
              </a:rPr>
              <a:t>  disorder)</a:t>
            </a:r>
          </a:p>
          <a:p>
            <a:endParaRPr lang="en-US" dirty="0" smtClean="0">
              <a:latin typeface="Jokerman" pitchFamily="82" charset="0"/>
            </a:endParaRPr>
          </a:p>
          <a:p>
            <a:endParaRPr lang="en-US" dirty="0" smtClean="0">
              <a:latin typeface="Jokerman" pitchFamily="82" charset="0"/>
            </a:endParaRPr>
          </a:p>
          <a:p>
            <a:endParaRPr lang="en-US" dirty="0">
              <a:latin typeface="Jokerman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26452"/>
            <a:ext cx="6934201" cy="46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Pedigree for Hemophilia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Jokerman" pitchFamily="82" charset="0"/>
              </a:rPr>
              <a:t>Why do male offspring inherit the disease more readily than females?</a:t>
            </a:r>
          </a:p>
          <a:p>
            <a:pPr lvl="1"/>
            <a:r>
              <a:rPr lang="en-US" dirty="0" smtClean="0">
                <a:latin typeface="Jokerman" pitchFamily="82" charset="0"/>
              </a:rPr>
              <a:t>Recessive x-linked allele</a:t>
            </a:r>
          </a:p>
          <a:p>
            <a:pPr lvl="1"/>
            <a:r>
              <a:rPr lang="en-US" dirty="0" smtClean="0"/>
              <a:t>X-linked dominant alleles affect both males and females, although males may be more severely affected since they inherit only a single X chromosome and thus lack a compensating normal allele.</a:t>
            </a:r>
            <a:endParaRPr lang="en-US" dirty="0" smtClean="0">
              <a:latin typeface="Jokerman" pitchFamily="82" charset="0"/>
            </a:endParaRPr>
          </a:p>
          <a:p>
            <a:pPr lvl="1"/>
            <a:r>
              <a:rPr lang="en-US" dirty="0" smtClean="0"/>
              <a:t>Males inherit the allele from their mother and develop the disease.</a:t>
            </a:r>
          </a:p>
          <a:p>
            <a:pPr lvl="1"/>
            <a:r>
              <a:rPr lang="en-US" dirty="0" smtClean="0"/>
              <a:t>Since (until recently) the prognosis for survival was poor and </a:t>
            </a:r>
            <a:r>
              <a:rPr lang="en-US" dirty="0" smtClean="0"/>
              <a:t>hemophiliac </a:t>
            </a:r>
            <a:r>
              <a:rPr lang="en-US" dirty="0" smtClean="0"/>
              <a:t>males did not survive to pass on the allele to their daughters (its on the X-chromosome). Therefore female </a:t>
            </a:r>
            <a:r>
              <a:rPr lang="en-US" dirty="0" smtClean="0"/>
              <a:t>hemophiliacs </a:t>
            </a:r>
            <a:r>
              <a:rPr lang="en-US" dirty="0" smtClean="0"/>
              <a:t>where rare.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latin typeface="Jokerman" pitchFamily="82" charset="0"/>
            </a:endParaRPr>
          </a:p>
          <a:p>
            <a:pPr lvl="1"/>
            <a:endParaRPr lang="en-US" dirty="0"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334000" cy="57912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Presence of a </a:t>
            </a:r>
            <a:r>
              <a:rPr lang="en-US" u="sng" dirty="0" smtClean="0">
                <a:latin typeface="Jokerman" pitchFamily="82" charset="0"/>
              </a:rPr>
              <a:t>gene</a:t>
            </a:r>
            <a:r>
              <a:rPr lang="en-US" dirty="0" smtClean="0">
                <a:latin typeface="Jokerman" pitchFamily="82" charset="0"/>
              </a:rPr>
              <a:t> on a sex chromosome is called </a:t>
            </a:r>
            <a:r>
              <a:rPr lang="en-US" u="sng" dirty="0" smtClean="0">
                <a:latin typeface="Jokerman" pitchFamily="82" charset="0"/>
              </a:rPr>
              <a:t>sex linkage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en-US" u="sng" dirty="0" smtClean="0">
                <a:latin typeface="Jokerman" pitchFamily="82" charset="0"/>
              </a:rPr>
              <a:t>X</a:t>
            </a:r>
            <a:r>
              <a:rPr lang="en-US" dirty="0" smtClean="0">
                <a:latin typeface="Jokerman" pitchFamily="82" charset="0"/>
              </a:rPr>
              <a:t> chromosome </a:t>
            </a:r>
            <a:r>
              <a:rPr lang="en-US" u="sng" dirty="0" smtClean="0">
                <a:latin typeface="Jokerman" pitchFamily="82" charset="0"/>
              </a:rPr>
              <a:t>larger</a:t>
            </a:r>
            <a:r>
              <a:rPr lang="en-US" dirty="0" smtClean="0">
                <a:latin typeface="Jokerman" pitchFamily="82" charset="0"/>
              </a:rPr>
              <a:t>, therefore carries more genes that </a:t>
            </a:r>
            <a:r>
              <a:rPr lang="en-US" u="sng" dirty="0" smtClean="0">
                <a:latin typeface="Jokerman" pitchFamily="82" charset="0"/>
              </a:rPr>
              <a:t>Y</a:t>
            </a:r>
            <a:r>
              <a:rPr lang="en-US" dirty="0" smtClean="0">
                <a:latin typeface="Jokerman" pitchFamily="82" charset="0"/>
              </a:rPr>
              <a:t> chromosome and has more sex linked </a:t>
            </a:r>
            <a:r>
              <a:rPr lang="en-US" u="sng" dirty="0" smtClean="0">
                <a:latin typeface="Jokerman" pitchFamily="82" charset="0"/>
              </a:rPr>
              <a:t>traits or characteristics</a:t>
            </a:r>
            <a:r>
              <a:rPr lang="en-US" dirty="0" smtClean="0">
                <a:latin typeface="Jokerman" pitchFamily="82" charset="0"/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latin typeface="Jokerman" pitchFamily="82" charset="0"/>
              </a:rPr>
              <a:t>X-linked genes</a:t>
            </a:r>
            <a:r>
              <a:rPr lang="en-US" dirty="0" smtClean="0">
                <a:latin typeface="Jokerman" pitchFamily="82" charset="0"/>
              </a:rPr>
              <a:t>– genes found on </a:t>
            </a:r>
            <a:r>
              <a:rPr lang="en-US" u="sng" dirty="0" smtClean="0">
                <a:latin typeface="Jokerman" pitchFamily="82" charset="0"/>
              </a:rPr>
              <a:t>X</a:t>
            </a:r>
            <a:r>
              <a:rPr lang="en-US" dirty="0" smtClean="0">
                <a:latin typeface="Jokerman" pitchFamily="82" charset="0"/>
              </a:rPr>
              <a:t> chromosome</a:t>
            </a:r>
          </a:p>
          <a:p>
            <a:pPr marL="651510" indent="-514350">
              <a:buFont typeface="+mj-lt"/>
              <a:buAutoNum type="arabicPeriod"/>
            </a:pPr>
            <a:r>
              <a:rPr lang="en-US" b="1" dirty="0" smtClean="0">
                <a:latin typeface="Jokerman" pitchFamily="82" charset="0"/>
              </a:rPr>
              <a:t>Y-linked genes </a:t>
            </a:r>
            <a:r>
              <a:rPr lang="en-US" dirty="0" smtClean="0">
                <a:latin typeface="Jokerman" pitchFamily="82" charset="0"/>
              </a:rPr>
              <a:t>– genes found on </a:t>
            </a:r>
            <a:r>
              <a:rPr lang="en-US" u="sng" dirty="0" smtClean="0">
                <a:latin typeface="Jokerman" pitchFamily="82" charset="0"/>
              </a:rPr>
              <a:t>Y</a:t>
            </a:r>
            <a:r>
              <a:rPr lang="en-US" dirty="0" smtClean="0">
                <a:latin typeface="Jokerman" pitchFamily="82" charset="0"/>
              </a:rPr>
              <a:t> chromosome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Sex linked genes and traits</a:t>
            </a:r>
          </a:p>
          <a:p>
            <a:pPr marL="651510" indent="-514350">
              <a:buNone/>
            </a:pPr>
            <a:r>
              <a:rPr lang="en-US" sz="2400" dirty="0" smtClean="0">
                <a:latin typeface="Jokerman" pitchFamily="82" charset="0"/>
              </a:rPr>
              <a:t>Females – </a:t>
            </a:r>
            <a:r>
              <a:rPr lang="en-US" sz="2400" u="sng" dirty="0" smtClean="0">
                <a:latin typeface="Jokerman" pitchFamily="82" charset="0"/>
              </a:rPr>
              <a:t>XX</a:t>
            </a:r>
            <a:r>
              <a:rPr lang="en-US" sz="2400" dirty="0" smtClean="0">
                <a:latin typeface="Jokerman" pitchFamily="82" charset="0"/>
              </a:rPr>
              <a:t> chromosomes    </a:t>
            </a:r>
          </a:p>
          <a:p>
            <a:pPr marL="651510" indent="-514350">
              <a:buNone/>
            </a:pPr>
            <a:r>
              <a:rPr lang="en-US" sz="2400" dirty="0" smtClean="0">
                <a:latin typeface="Jokerman" pitchFamily="82" charset="0"/>
              </a:rPr>
              <a:t>Males – </a:t>
            </a:r>
            <a:r>
              <a:rPr lang="en-US" sz="2400" u="sng" dirty="0" smtClean="0">
                <a:latin typeface="Jokerman" pitchFamily="82" charset="0"/>
              </a:rPr>
              <a:t>X</a:t>
            </a:r>
            <a:r>
              <a:rPr lang="en-US" sz="2400" dirty="0" smtClean="0">
                <a:latin typeface="Jokerman" pitchFamily="82" charset="0"/>
              </a:rPr>
              <a:t> and </a:t>
            </a:r>
            <a:r>
              <a:rPr lang="en-US" sz="2400" u="sng" dirty="0" smtClean="0">
                <a:latin typeface="Jokerman" pitchFamily="82" charset="0"/>
              </a:rPr>
              <a:t>Y</a:t>
            </a:r>
            <a:r>
              <a:rPr lang="en-US" sz="2400" dirty="0" smtClean="0">
                <a:latin typeface="Jokerman" pitchFamily="82" charset="0"/>
              </a:rPr>
              <a:t> chromosome</a:t>
            </a:r>
            <a:endParaRPr lang="en-US" sz="2400" dirty="0">
              <a:latin typeface="Jokerm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Sex Linkage (Sex linked traits)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25606" name="Picture 6" descr="http://upload.wikimedia.org/wikipedia/commons/a/a3/XlinkReces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88620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Sex Linkage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Jokerman" pitchFamily="82" charset="0"/>
              </a:rPr>
              <a:t>In females, a dominant allele on one X chromosome will mask a recessive allele on the other X chromosome.</a:t>
            </a:r>
          </a:p>
          <a:p>
            <a:r>
              <a:rPr lang="en-US" dirty="0" smtClean="0">
                <a:latin typeface="Jokerman" pitchFamily="82" charset="0"/>
              </a:rPr>
              <a:t>NOT THE SAME FOR MALES, THOUGH.</a:t>
            </a:r>
          </a:p>
          <a:p>
            <a:r>
              <a:rPr lang="en-US" dirty="0" smtClean="0">
                <a:latin typeface="Jokerman" pitchFamily="82" charset="0"/>
              </a:rPr>
              <a:t>In males, no matching allele on the Y chromosome to mask or hide the allele on the X chromosome.</a:t>
            </a:r>
          </a:p>
          <a:p>
            <a:r>
              <a:rPr lang="en-US" dirty="0" smtClean="0">
                <a:latin typeface="Jokerman" pitchFamily="82" charset="0"/>
              </a:rPr>
              <a:t>As a result , any allele of the X chromosome (even recessive) will produce the trait in a male who inherits it.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4" name="Picture 2" descr="http://www.nature.com/scitable/content/ne0000/ne0000/ne0000/ne0000/8815022/Singer-Sam_figure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29200"/>
            <a:ext cx="2286000" cy="1828800"/>
          </a:xfrm>
          <a:prstGeom prst="rect">
            <a:avLst/>
          </a:prstGeom>
          <a:noFill/>
        </p:spPr>
      </p:pic>
      <p:pic>
        <p:nvPicPr>
          <p:cNvPr id="24578" name="Picture 2" descr="http://semoneapbiofinalexamreview.wikispaces.com/file/view/calico_cat_barr_body.jpg/289184591/calico_cat_barr_b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5791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Sex Linkage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495800" cy="5410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Jokerman" pitchFamily="82" charset="0"/>
              </a:rPr>
              <a:t>Because males have only ONE   X chromosome, they are more likely than females to have a sex-linked trait controlled by a recessive allele.</a:t>
            </a:r>
          </a:p>
          <a:p>
            <a:endParaRPr lang="en-US" b="1" dirty="0" smtClean="0">
              <a:latin typeface="Jokerman" pitchFamily="82" charset="0"/>
            </a:endParaRPr>
          </a:p>
          <a:p>
            <a:r>
              <a:rPr lang="en-US" dirty="0" smtClean="0">
                <a:latin typeface="Jokerman" pitchFamily="82" charset="0"/>
              </a:rPr>
              <a:t>Example 1:  Red-Green Colorblindness (controlled by </a:t>
            </a:r>
            <a:r>
              <a:rPr lang="en-US" u="sng" dirty="0" smtClean="0">
                <a:latin typeface="Jokerman" pitchFamily="82" charset="0"/>
              </a:rPr>
              <a:t>recessive</a:t>
            </a:r>
            <a:r>
              <a:rPr lang="en-US" dirty="0" smtClean="0">
                <a:latin typeface="Jokerman" pitchFamily="82" charset="0"/>
              </a:rPr>
              <a:t> allele)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23556" name="Picture 4" descr="http://www.bigshotcamera.org/images/fun/projects/optics/colorwheel/colorblind-ap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772596"/>
            <a:ext cx="3124200" cy="2085404"/>
          </a:xfrm>
          <a:prstGeom prst="rect">
            <a:avLst/>
          </a:prstGeom>
          <a:noFill/>
        </p:spPr>
      </p:pic>
      <p:pic>
        <p:nvPicPr>
          <p:cNvPr id="23558" name="Picture 6" descr="http://ottawadogblog.ca/odb-files/2009/07/dogs-colour-deficie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724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number do you see?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92" y="2362200"/>
            <a:ext cx="3442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200"/>
            <a:ext cx="3429000" cy="32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you trace the line from one x to the other x?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36" y="1676400"/>
            <a:ext cx="586264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Example 1: Red-Green Colorblindness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Jokerman" pitchFamily="82" charset="0"/>
              </a:rPr>
              <a:t>Complete the </a:t>
            </a:r>
            <a:r>
              <a:rPr lang="en-US" sz="2400" dirty="0" err="1" smtClean="0">
                <a:latin typeface="Jokerman" pitchFamily="82" charset="0"/>
              </a:rPr>
              <a:t>Punnett</a:t>
            </a:r>
            <a:r>
              <a:rPr lang="en-US" sz="2400" dirty="0" smtClean="0">
                <a:latin typeface="Jokerman" pitchFamily="82" charset="0"/>
              </a:rPr>
              <a:t> Square to show color-blindness.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Jokerman" pitchFamily="82" charset="0"/>
              </a:rPr>
              <a:t>The mother is a </a:t>
            </a:r>
            <a:r>
              <a:rPr lang="en-US" u="sng" dirty="0" smtClean="0">
                <a:latin typeface="Jokerman" pitchFamily="82" charset="0"/>
              </a:rPr>
              <a:t>carrier</a:t>
            </a:r>
            <a:r>
              <a:rPr lang="en-US" dirty="0" smtClean="0">
                <a:latin typeface="Jokerman" pitchFamily="82" charset="0"/>
              </a:rPr>
              <a:t>.  This is a person who has ONE </a:t>
            </a:r>
            <a:r>
              <a:rPr lang="en-US" u="sng" dirty="0" smtClean="0">
                <a:latin typeface="Jokerman" pitchFamily="82" charset="0"/>
              </a:rPr>
              <a:t>recessive</a:t>
            </a:r>
            <a:r>
              <a:rPr lang="en-US" dirty="0" smtClean="0">
                <a:latin typeface="Jokerman" pitchFamily="82" charset="0"/>
              </a:rPr>
              <a:t> allele for a trait and ONE </a:t>
            </a:r>
            <a:r>
              <a:rPr lang="en-US" u="sng" dirty="0" smtClean="0">
                <a:latin typeface="Jokerman" pitchFamily="82" charset="0"/>
              </a:rPr>
              <a:t>dominant</a:t>
            </a:r>
            <a:r>
              <a:rPr lang="en-US" dirty="0" smtClean="0">
                <a:latin typeface="Jokerman" pitchFamily="82" charset="0"/>
              </a:rPr>
              <a:t> allele for the trait.</a:t>
            </a:r>
          </a:p>
          <a:p>
            <a:r>
              <a:rPr lang="en-US" dirty="0" smtClean="0">
                <a:latin typeface="Jokerman" pitchFamily="82" charset="0"/>
              </a:rPr>
              <a:t>She does </a:t>
            </a:r>
            <a:r>
              <a:rPr lang="en-US" u="sng" dirty="0" smtClean="0">
                <a:latin typeface="Jokerman" pitchFamily="82" charset="0"/>
              </a:rPr>
              <a:t>NOT</a:t>
            </a:r>
            <a:r>
              <a:rPr lang="en-US" dirty="0" smtClean="0">
                <a:latin typeface="Jokerman" pitchFamily="82" charset="0"/>
              </a:rPr>
              <a:t> have the trait, but can pass it to her offspring.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10200" cy="30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4102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5443537" cy="30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198" y="1219200"/>
            <a:ext cx="54308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1684" y="1219200"/>
            <a:ext cx="54410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8608" y="1219200"/>
            <a:ext cx="55218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Color-blindness </a:t>
            </a:r>
            <a:r>
              <a:rPr lang="en-US" sz="3200" dirty="0" err="1" smtClean="0">
                <a:solidFill>
                  <a:schemeClr val="bg1"/>
                </a:solidFill>
              </a:rPr>
              <a:t>Punnett</a:t>
            </a:r>
            <a:r>
              <a:rPr lang="en-US" sz="3200" dirty="0" smtClean="0">
                <a:solidFill>
                  <a:schemeClr val="bg1"/>
                </a:solidFill>
              </a:rPr>
              <a:t> Square Questions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 marL="651510" indent="-514350">
              <a:buFont typeface="+mj-lt"/>
              <a:buAutoNum type="arabicPeriod"/>
            </a:pPr>
            <a:endParaRPr lang="en-US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endParaRPr lang="en-US" dirty="0" smtClean="0">
              <a:latin typeface="Jokerman" pitchFamily="82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What is the probability that the couple above will have a colorblind child?</a:t>
            </a:r>
          </a:p>
          <a:p>
            <a:pPr marL="971550" lvl="1" indent="-514350">
              <a:buNone/>
            </a:pPr>
            <a:r>
              <a:rPr lang="en-US" dirty="0" smtClean="0">
                <a:latin typeface="Jokerman" pitchFamily="82" charset="0"/>
              </a:rPr>
              <a:t>    </a:t>
            </a:r>
            <a:r>
              <a:rPr lang="en-US" u="sng" dirty="0" smtClean="0">
                <a:latin typeface="Jokerman" pitchFamily="82" charset="0"/>
              </a:rPr>
              <a:t>25%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What is the probability that the SONS will be colorblind? </a:t>
            </a:r>
          </a:p>
          <a:p>
            <a:pPr marL="971550" lvl="1" indent="-514350">
              <a:buNone/>
            </a:pPr>
            <a:r>
              <a:rPr lang="en-US" dirty="0" smtClean="0">
                <a:latin typeface="Jokerman" pitchFamily="82" charset="0"/>
              </a:rPr>
              <a:t>    </a:t>
            </a:r>
            <a:r>
              <a:rPr lang="en-US" u="sng" dirty="0" smtClean="0">
                <a:latin typeface="Jokerman" pitchFamily="82" charset="0"/>
              </a:rPr>
              <a:t>50%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latin typeface="Jokerman" pitchFamily="82" charset="0"/>
              </a:rPr>
              <a:t>What is the probability that the DAUGHTERS will be colorblind? </a:t>
            </a:r>
          </a:p>
          <a:p>
            <a:pPr marL="971550" lvl="1" indent="-514350">
              <a:buNone/>
            </a:pPr>
            <a:r>
              <a:rPr lang="en-US" dirty="0" smtClean="0">
                <a:latin typeface="Jokerman" pitchFamily="82" charset="0"/>
              </a:rPr>
              <a:t>    </a:t>
            </a:r>
            <a:r>
              <a:rPr lang="en-US" u="sng" dirty="0" smtClean="0">
                <a:latin typeface="Jokerman" pitchFamily="82" charset="0"/>
              </a:rPr>
              <a:t>0%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581650" cy="292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0000"/>
      </a:dk1>
      <a:lt1>
        <a:srgbClr val="000000"/>
      </a:lt1>
      <a:dk2>
        <a:srgbClr val="F2B800"/>
      </a:dk2>
      <a:lt2>
        <a:srgbClr val="F2B800"/>
      </a:lt2>
      <a:accent1>
        <a:srgbClr val="000000"/>
      </a:accent1>
      <a:accent2>
        <a:srgbClr val="00206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1883</TotalTime>
  <Words>1099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PowerPoint Presentation</vt:lpstr>
      <vt:lpstr>PowerPoint Presentation</vt:lpstr>
      <vt:lpstr>PowerPoint Presentation</vt:lpstr>
      <vt:lpstr>Sex Linkage cont.</vt:lpstr>
      <vt:lpstr>Sex Linkage cont.</vt:lpstr>
      <vt:lpstr>What number do you see?</vt:lpstr>
      <vt:lpstr>Can you trace the line from one x to the other x?</vt:lpstr>
      <vt:lpstr>Example 1: Red-Green Colorblindness</vt:lpstr>
      <vt:lpstr>Color-blindness Punnett Square Questions</vt:lpstr>
      <vt:lpstr>Color-blindness Punnett Square Questions</vt:lpstr>
      <vt:lpstr>PowerPoint Presentation</vt:lpstr>
      <vt:lpstr>Linkage Groups Example</vt:lpstr>
      <vt:lpstr>Linkage Groups Cont.</vt:lpstr>
      <vt:lpstr>PowerPoint Presentation</vt:lpstr>
      <vt:lpstr>Fill in the disorders located with the Human X chromosome</vt:lpstr>
      <vt:lpstr>Disorders Human X chromosome</vt:lpstr>
      <vt:lpstr>PowerPoint Presentation</vt:lpstr>
      <vt:lpstr>Mutations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Pedigree cont.</vt:lpstr>
      <vt:lpstr>Pedigree for Hemophilia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Chromosomes and  inheritance</dc:title>
  <dc:creator>Melissa</dc:creator>
  <cp:lastModifiedBy>Melissa K. Bozeman</cp:lastModifiedBy>
  <cp:revision>16</cp:revision>
  <dcterms:created xsi:type="dcterms:W3CDTF">2012-02-22T18:47:31Z</dcterms:created>
  <dcterms:modified xsi:type="dcterms:W3CDTF">2012-03-01T19:34:11Z</dcterms:modified>
</cp:coreProperties>
</file>